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Alexandria" pitchFamily="2" charset="-7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obile" panose="02000503050000020004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 varScale="1">
        <p:scale>
          <a:sx n="101" d="100"/>
          <a:sy n="101" d="100"/>
        </p:scale>
        <p:origin x="2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6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5187" y="807601"/>
            <a:ext cx="7606427" cy="28417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450"/>
              </a:lnSpc>
              <a:buNone/>
            </a:pPr>
            <a:r>
              <a:rPr lang="en-US" sz="59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Building Blocks of Insurance: 45 Days of Proficiency</a:t>
            </a:r>
            <a:endParaRPr lang="en-US" sz="5950" dirty="0"/>
          </a:p>
        </p:txBody>
      </p:sp>
      <p:sp>
        <p:nvSpPr>
          <p:cNvPr id="4" name="Text 1"/>
          <p:cNvSpPr/>
          <p:nvPr/>
        </p:nvSpPr>
        <p:spPr>
          <a:xfrm>
            <a:off x="6255187" y="3978831"/>
            <a:ext cx="7606427" cy="2811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Embark on a comprehensive online training journey in General and Health Insurance with our 45-hour course. This program is designed to provide you with a solid foundation in insurance fundamentals, regulatory frameworks, and practical skills essential for success in the industry. Through a combination of recorded sessions, interactive webinars, and engaging case studies, you'll gain valuable insights and develop the expertise needed to excel in the dynamic world of insurance.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6255187" y="7054096"/>
            <a:ext cx="351353" cy="351353"/>
          </a:xfrm>
          <a:prstGeom prst="roundRect">
            <a:avLst>
              <a:gd name="adj" fmla="val 2602250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255187" y="7081361"/>
            <a:ext cx="5863114" cy="384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150" b="1" dirty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Dr Sunanda Jha</a:t>
            </a:r>
            <a:endParaRPr lang="en-US" sz="21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26B7A8-BB1B-5F45-9857-A9DC849366F7}"/>
              </a:ext>
            </a:extLst>
          </p:cNvPr>
          <p:cNvGrpSpPr/>
          <p:nvPr/>
        </p:nvGrpSpPr>
        <p:grpSpPr>
          <a:xfrm>
            <a:off x="12242800" y="7240429"/>
            <a:ext cx="2270034" cy="884668"/>
            <a:chOff x="12242800" y="7240429"/>
            <a:chExt cx="2270034" cy="88466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513F3A-D1FB-2146-9413-4663AB3FDB78}"/>
                </a:ext>
              </a:extLst>
            </p:cNvPr>
            <p:cNvSpPr txBox="1"/>
            <p:nvPr/>
          </p:nvSpPr>
          <p:spPr>
            <a:xfrm>
              <a:off x="12242800" y="7240429"/>
              <a:ext cx="2270034" cy="8846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0" name="Picture 9" descr="dva logo.png">
              <a:extLst>
                <a:ext uri="{FF2B5EF4-FFF2-40B4-BE49-F238E27FC236}">
                  <a16:creationId xmlns:a16="http://schemas.microsoft.com/office/drawing/2014/main" id="{B9EAFCD4-615C-A34D-811E-5E674C79E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96800" y="7272616"/>
              <a:ext cx="1752600" cy="749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3772495"/>
            <a:ext cx="11161276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Additional Features and Networking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864037" y="4914305"/>
            <a:ext cx="4136231" cy="2628900"/>
          </a:xfrm>
          <a:prstGeom prst="roundRect">
            <a:avLst>
              <a:gd name="adj" fmla="val 3944"/>
            </a:avLst>
          </a:prstGeom>
          <a:solidFill>
            <a:srgbClr val="D2DDF9"/>
          </a:solidFill>
          <a:ln w="1524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126093" y="5176361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Discussion Forums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126093" y="5710238"/>
            <a:ext cx="361211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Engage with peers and share insights on insurance topics.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5247084" y="4914305"/>
            <a:ext cx="4136231" cy="2628900"/>
          </a:xfrm>
          <a:prstGeom prst="roundRect">
            <a:avLst>
              <a:gd name="adj" fmla="val 3944"/>
            </a:avLst>
          </a:prstGeom>
          <a:solidFill>
            <a:srgbClr val="D2DDF9"/>
          </a:solidFill>
          <a:ln w="15240">
            <a:solidFill>
              <a:srgbClr val="B8C3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509141" y="5176361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Resource Library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5509141" y="5710238"/>
            <a:ext cx="361211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Access additional materials and articles to deepen your knowledge.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9630132" y="4914305"/>
            <a:ext cx="4136231" cy="2628900"/>
          </a:xfrm>
          <a:prstGeom prst="roundRect">
            <a:avLst>
              <a:gd name="adj" fmla="val 3944"/>
            </a:avLst>
          </a:prstGeom>
          <a:solidFill>
            <a:srgbClr val="D2DDF9"/>
          </a:solidFill>
          <a:ln w="15240">
            <a:solidFill>
              <a:srgbClr val="B8C3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92189" y="5176361"/>
            <a:ext cx="3612118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Networking Opportunities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9892189" y="6096000"/>
            <a:ext cx="361211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Connect with industry professionals to expand your professional network.</a:t>
            </a:r>
            <a:endParaRPr lang="en-US" sz="19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3B5D9A-B374-F745-B6A1-960BE3B2624E}"/>
              </a:ext>
            </a:extLst>
          </p:cNvPr>
          <p:cNvGrpSpPr/>
          <p:nvPr/>
        </p:nvGrpSpPr>
        <p:grpSpPr>
          <a:xfrm>
            <a:off x="12636500" y="7429261"/>
            <a:ext cx="1876334" cy="695835"/>
            <a:chOff x="12242800" y="7240429"/>
            <a:chExt cx="2270034" cy="8846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893129-0F60-DB4D-B4ED-B73A726F465F}"/>
                </a:ext>
              </a:extLst>
            </p:cNvPr>
            <p:cNvSpPr txBox="1"/>
            <p:nvPr/>
          </p:nvSpPr>
          <p:spPr>
            <a:xfrm>
              <a:off x="12242800" y="7240429"/>
              <a:ext cx="2270034" cy="8846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5" name="Picture 14" descr="dva logo.png">
              <a:extLst>
                <a:ext uri="{FF2B5EF4-FFF2-40B4-BE49-F238E27FC236}">
                  <a16:creationId xmlns:a16="http://schemas.microsoft.com/office/drawing/2014/main" id="{77EFFE07-38CD-3141-931C-B015916DA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96800" y="7272616"/>
              <a:ext cx="1752600" cy="749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9616" y="581620"/>
            <a:ext cx="7664768" cy="1320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Course Structure and Objectives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1045131" y="2219444"/>
            <a:ext cx="22860" cy="5428536"/>
          </a:xfrm>
          <a:prstGeom prst="roundRect">
            <a:avLst>
              <a:gd name="adj" fmla="val 388304"/>
            </a:avLst>
          </a:prstGeom>
          <a:solidFill>
            <a:srgbClr val="B8C3DF"/>
          </a:solidFill>
          <a:ln/>
        </p:spPr>
      </p:sp>
      <p:sp>
        <p:nvSpPr>
          <p:cNvPr id="5" name="Shape 2"/>
          <p:cNvSpPr/>
          <p:nvPr/>
        </p:nvSpPr>
        <p:spPr>
          <a:xfrm>
            <a:off x="1271409" y="2683312"/>
            <a:ext cx="739616" cy="22860"/>
          </a:xfrm>
          <a:prstGeom prst="roundRect">
            <a:avLst>
              <a:gd name="adj" fmla="val 388304"/>
            </a:avLst>
          </a:prstGeom>
          <a:solidFill>
            <a:srgbClr val="B8C3DF"/>
          </a:solidFill>
          <a:ln/>
        </p:spPr>
      </p:sp>
      <p:sp>
        <p:nvSpPr>
          <p:cNvPr id="6" name="Shape 3"/>
          <p:cNvSpPr/>
          <p:nvPr/>
        </p:nvSpPr>
        <p:spPr>
          <a:xfrm>
            <a:off x="818852" y="2457093"/>
            <a:ext cx="475417" cy="475417"/>
          </a:xfrm>
          <a:prstGeom prst="roundRect">
            <a:avLst>
              <a:gd name="adj" fmla="val 18671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97089" y="2536269"/>
            <a:ext cx="118943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218968" y="2430780"/>
            <a:ext cx="2641759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Course Duration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218968" y="2887742"/>
            <a:ext cx="6185416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45 Hours total, including 35 hours of recorded sessions, 5 hours of webinars, and 5 hours of case studies.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1271409" y="4450556"/>
            <a:ext cx="739616" cy="22860"/>
          </a:xfrm>
          <a:prstGeom prst="roundRect">
            <a:avLst>
              <a:gd name="adj" fmla="val 388304"/>
            </a:avLst>
          </a:prstGeom>
          <a:solidFill>
            <a:srgbClr val="B8C3DF"/>
          </a:solidFill>
          <a:ln/>
        </p:spPr>
      </p:sp>
      <p:sp>
        <p:nvSpPr>
          <p:cNvPr id="11" name="Shape 8"/>
          <p:cNvSpPr/>
          <p:nvPr/>
        </p:nvSpPr>
        <p:spPr>
          <a:xfrm>
            <a:off x="818852" y="4224338"/>
            <a:ext cx="475417" cy="475417"/>
          </a:xfrm>
          <a:prstGeom prst="roundRect">
            <a:avLst>
              <a:gd name="adj" fmla="val 18671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63751" y="4303514"/>
            <a:ext cx="185499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218968" y="4198025"/>
            <a:ext cx="2641759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Key Objectives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218968" y="4654987"/>
            <a:ext cx="6185416" cy="1014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Understand insurance fundamentals, gain regulatory insights, develop practical skills, and enhance customer service techniques.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1271409" y="6555938"/>
            <a:ext cx="739616" cy="22860"/>
          </a:xfrm>
          <a:prstGeom prst="roundRect">
            <a:avLst>
              <a:gd name="adj" fmla="val 388304"/>
            </a:avLst>
          </a:prstGeom>
          <a:solidFill>
            <a:srgbClr val="B8C3DF"/>
          </a:solidFill>
          <a:ln/>
        </p:spPr>
      </p:sp>
      <p:sp>
        <p:nvSpPr>
          <p:cNvPr id="16" name="Shape 13"/>
          <p:cNvSpPr/>
          <p:nvPr/>
        </p:nvSpPr>
        <p:spPr>
          <a:xfrm>
            <a:off x="818852" y="6329720"/>
            <a:ext cx="475417" cy="475417"/>
          </a:xfrm>
          <a:prstGeom prst="roundRect">
            <a:avLst>
              <a:gd name="adj" fmla="val 18671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63156" y="6408896"/>
            <a:ext cx="186690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218968" y="6303407"/>
            <a:ext cx="2641759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Learning Approach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218968" y="6760369"/>
            <a:ext cx="6185416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Combine theoretical knowledge with real-world applications through interactive sessions and case studies.</a:t>
            </a:r>
            <a:endParaRPr lang="en-US" sz="165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637393-266E-E44B-A782-1F59E1FBCEB1}"/>
              </a:ext>
            </a:extLst>
          </p:cNvPr>
          <p:cNvGrpSpPr/>
          <p:nvPr/>
        </p:nvGrpSpPr>
        <p:grpSpPr>
          <a:xfrm>
            <a:off x="12360366" y="7205646"/>
            <a:ext cx="2270034" cy="884668"/>
            <a:chOff x="12242800" y="7240429"/>
            <a:chExt cx="2270034" cy="88466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6E9693-363A-0A4E-9ACD-7448FAF379D9}"/>
                </a:ext>
              </a:extLst>
            </p:cNvPr>
            <p:cNvSpPr txBox="1"/>
            <p:nvPr/>
          </p:nvSpPr>
          <p:spPr>
            <a:xfrm>
              <a:off x="12242800" y="7240429"/>
              <a:ext cx="2270034" cy="8846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2" name="Picture 21" descr="dva logo.png">
              <a:extLst>
                <a:ext uri="{FF2B5EF4-FFF2-40B4-BE49-F238E27FC236}">
                  <a16:creationId xmlns:a16="http://schemas.microsoft.com/office/drawing/2014/main" id="{C2E1A9BF-B348-914C-886A-A33BB7CE1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96800" y="7272616"/>
              <a:ext cx="1752600" cy="749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3965377"/>
            <a:ext cx="7823954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Introduction to Insurance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864037" y="5107186"/>
            <a:ext cx="6327815" cy="2243138"/>
          </a:xfrm>
          <a:prstGeom prst="roundRect">
            <a:avLst>
              <a:gd name="adj" fmla="val 4623"/>
            </a:avLst>
          </a:prstGeom>
          <a:solidFill>
            <a:srgbClr val="D2DDF9"/>
          </a:solidFill>
          <a:ln w="1524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126093" y="5369243"/>
            <a:ext cx="5331262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Overview of the Insurance Industry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126093" y="5903119"/>
            <a:ext cx="580370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Explore the history, significance, and evolution of insurance in a 2-hour recorded session.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7438668" y="5107186"/>
            <a:ext cx="6327815" cy="2243138"/>
          </a:xfrm>
          <a:prstGeom prst="roundRect">
            <a:avLst>
              <a:gd name="adj" fmla="val 4623"/>
            </a:avLst>
          </a:prstGeom>
          <a:solidFill>
            <a:srgbClr val="D2DDF9"/>
          </a:solidFill>
          <a:ln w="15240">
            <a:solidFill>
              <a:srgbClr val="B8C3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00724" y="5369243"/>
            <a:ext cx="4287917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Basic Concepts of Insurance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7700724" y="5903119"/>
            <a:ext cx="580370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Delve into key terminology including premiums, coverage, and exclusions in a 3-hour recorded session.</a:t>
            </a:r>
            <a:endParaRPr lang="en-US" sz="19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DE6613-61BB-5C4C-9DA3-4A429ACEB95E}"/>
              </a:ext>
            </a:extLst>
          </p:cNvPr>
          <p:cNvGrpSpPr/>
          <p:nvPr/>
        </p:nvGrpSpPr>
        <p:grpSpPr>
          <a:xfrm>
            <a:off x="12674600" y="7350323"/>
            <a:ext cx="1838234" cy="774773"/>
            <a:chOff x="12242800" y="7240429"/>
            <a:chExt cx="2270034" cy="8846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C73CF4-2892-FE41-A25D-64A9DB56B2D4}"/>
                </a:ext>
              </a:extLst>
            </p:cNvPr>
            <p:cNvSpPr txBox="1"/>
            <p:nvPr/>
          </p:nvSpPr>
          <p:spPr>
            <a:xfrm>
              <a:off x="12242800" y="7240429"/>
              <a:ext cx="2270034" cy="8846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2" name="Picture 11" descr="dva logo.png">
              <a:extLst>
                <a:ext uri="{FF2B5EF4-FFF2-40B4-BE49-F238E27FC236}">
                  <a16:creationId xmlns:a16="http://schemas.microsoft.com/office/drawing/2014/main" id="{DE8BBA13-E7EC-FC49-9B74-83040A1D3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96800" y="7272616"/>
              <a:ext cx="1752600" cy="749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010132"/>
            <a:ext cx="10143411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General Insurance Fundamentals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398758"/>
            <a:ext cx="3898821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Types of General Insurance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4417100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Overview of property, auto, liability, and travel insurance in a 3-hour session.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398758"/>
            <a:ext cx="3898821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Property and Auto Insurance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4417100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Detailed exploration of coverage types, policies, and claims processes in two separate sessions.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398758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Interactive Q&amp;A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4031337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2-hour webinar for clarifying concepts and discussing real-world experiences.</a:t>
            </a:r>
            <a:endParaRPr lang="en-US" sz="19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8051C7-8B38-E843-B354-A407D67FF595}"/>
              </a:ext>
            </a:extLst>
          </p:cNvPr>
          <p:cNvGrpSpPr/>
          <p:nvPr/>
        </p:nvGrpSpPr>
        <p:grpSpPr>
          <a:xfrm>
            <a:off x="12242800" y="7240429"/>
            <a:ext cx="2270034" cy="884668"/>
            <a:chOff x="12242800" y="7240429"/>
            <a:chExt cx="2270034" cy="8846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6CE739-BC3B-424C-9EBD-1124F37F3EB4}"/>
                </a:ext>
              </a:extLst>
            </p:cNvPr>
            <p:cNvSpPr txBox="1"/>
            <p:nvPr/>
          </p:nvSpPr>
          <p:spPr>
            <a:xfrm>
              <a:off x="12242800" y="7240429"/>
              <a:ext cx="2270034" cy="8846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1" name="Picture 10" descr="dva logo.png">
              <a:extLst>
                <a:ext uri="{FF2B5EF4-FFF2-40B4-BE49-F238E27FC236}">
                  <a16:creationId xmlns:a16="http://schemas.microsoft.com/office/drawing/2014/main" id="{2FC3C921-CCA9-954D-8F13-5FC9E76E8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6800" y="7272616"/>
              <a:ext cx="1752600" cy="749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9226" y="552926"/>
            <a:ext cx="6829782" cy="627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Health Insurance Essentials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479024" y="1481733"/>
            <a:ext cx="22860" cy="6194941"/>
          </a:xfrm>
          <a:prstGeom prst="roundRect">
            <a:avLst>
              <a:gd name="adj" fmla="val 368988"/>
            </a:avLst>
          </a:prstGeom>
          <a:solidFill>
            <a:srgbClr val="B8C3DF"/>
          </a:solidFill>
          <a:ln/>
        </p:spPr>
      </p:sp>
      <p:sp>
        <p:nvSpPr>
          <p:cNvPr id="5" name="Shape 2"/>
          <p:cNvSpPr/>
          <p:nvPr/>
        </p:nvSpPr>
        <p:spPr>
          <a:xfrm>
            <a:off x="6693515" y="1922026"/>
            <a:ext cx="702826" cy="22860"/>
          </a:xfrm>
          <a:prstGeom prst="roundRect">
            <a:avLst>
              <a:gd name="adj" fmla="val 368988"/>
            </a:avLst>
          </a:prstGeom>
          <a:solidFill>
            <a:srgbClr val="B8C3DF"/>
          </a:solidFill>
          <a:ln/>
        </p:spPr>
      </p:sp>
      <p:sp>
        <p:nvSpPr>
          <p:cNvPr id="6" name="Shape 3"/>
          <p:cNvSpPr/>
          <p:nvPr/>
        </p:nvSpPr>
        <p:spPr>
          <a:xfrm>
            <a:off x="6264533" y="1707594"/>
            <a:ext cx="451842" cy="451842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33959" y="1782842"/>
            <a:ext cx="112990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7594997" y="1682472"/>
            <a:ext cx="3651647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Overview of Health Insurance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594997" y="2116812"/>
            <a:ext cx="6332577" cy="642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3-hour session covering individual, group, and government programs.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693515" y="3601283"/>
            <a:ext cx="702826" cy="22860"/>
          </a:xfrm>
          <a:prstGeom prst="roundRect">
            <a:avLst>
              <a:gd name="adj" fmla="val 368988"/>
            </a:avLst>
          </a:prstGeom>
          <a:solidFill>
            <a:srgbClr val="B8C3DF"/>
          </a:solidFill>
          <a:ln/>
        </p:spPr>
      </p:sp>
      <p:sp>
        <p:nvSpPr>
          <p:cNvPr id="11" name="Shape 8"/>
          <p:cNvSpPr/>
          <p:nvPr/>
        </p:nvSpPr>
        <p:spPr>
          <a:xfrm>
            <a:off x="6264533" y="3386852"/>
            <a:ext cx="451842" cy="451842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02288" y="3462099"/>
            <a:ext cx="176212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7594997" y="3361730"/>
            <a:ext cx="3465671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Key Health Insurance Terms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7594997" y="3796070"/>
            <a:ext cx="6332577" cy="642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3-hour deep dive into copayments, coinsurance, and out-of-pocket maximums.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6693515" y="5280541"/>
            <a:ext cx="702826" cy="22860"/>
          </a:xfrm>
          <a:prstGeom prst="roundRect">
            <a:avLst>
              <a:gd name="adj" fmla="val 368988"/>
            </a:avLst>
          </a:prstGeom>
          <a:solidFill>
            <a:srgbClr val="B8C3DF"/>
          </a:solidFill>
          <a:ln/>
        </p:spPr>
      </p:sp>
      <p:sp>
        <p:nvSpPr>
          <p:cNvPr id="16" name="Shape 13"/>
          <p:cNvSpPr/>
          <p:nvPr/>
        </p:nvSpPr>
        <p:spPr>
          <a:xfrm>
            <a:off x="6264533" y="5066109"/>
            <a:ext cx="451842" cy="451842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01693" y="5141357"/>
            <a:ext cx="177403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7594997" y="5040987"/>
            <a:ext cx="3772376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Policies and Coverage Options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594997" y="5475327"/>
            <a:ext cx="6332577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2-hour session on exclusions, limitations, and claims processes.</a:t>
            </a:r>
            <a:endParaRPr lang="en-US" sz="1550" dirty="0"/>
          </a:p>
        </p:txBody>
      </p:sp>
      <p:sp>
        <p:nvSpPr>
          <p:cNvPr id="20" name="Shape 17"/>
          <p:cNvSpPr/>
          <p:nvPr/>
        </p:nvSpPr>
        <p:spPr>
          <a:xfrm>
            <a:off x="6693515" y="6638449"/>
            <a:ext cx="702826" cy="22860"/>
          </a:xfrm>
          <a:prstGeom prst="roundRect">
            <a:avLst>
              <a:gd name="adj" fmla="val 368988"/>
            </a:avLst>
          </a:prstGeom>
          <a:solidFill>
            <a:srgbClr val="B8C3DF"/>
          </a:solidFill>
          <a:ln/>
        </p:spPr>
      </p:sp>
      <p:sp>
        <p:nvSpPr>
          <p:cNvPr id="21" name="Shape 18"/>
          <p:cNvSpPr/>
          <p:nvPr/>
        </p:nvSpPr>
        <p:spPr>
          <a:xfrm>
            <a:off x="6264533" y="6424017"/>
            <a:ext cx="451842" cy="451842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400502" y="6499265"/>
            <a:ext cx="17978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2350" dirty="0"/>
          </a:p>
        </p:txBody>
      </p:sp>
      <p:sp>
        <p:nvSpPr>
          <p:cNvPr id="23" name="Text 20"/>
          <p:cNvSpPr/>
          <p:nvPr/>
        </p:nvSpPr>
        <p:spPr>
          <a:xfrm>
            <a:off x="7594997" y="6398895"/>
            <a:ext cx="2908221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Trends and Innovations</a:t>
            </a:r>
            <a:endParaRPr lang="en-US" sz="1950" dirty="0"/>
          </a:p>
        </p:txBody>
      </p:sp>
      <p:sp>
        <p:nvSpPr>
          <p:cNvPr id="24" name="Text 21"/>
          <p:cNvSpPr/>
          <p:nvPr/>
        </p:nvSpPr>
        <p:spPr>
          <a:xfrm>
            <a:off x="7594997" y="6833235"/>
            <a:ext cx="6332577" cy="642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2-hour webinar discussing telemedicine, digital health, and future trends.</a:t>
            </a:r>
            <a:endParaRPr lang="en-US" sz="155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C727D6-4800-A24E-BA97-40F00C5FC9F8}"/>
              </a:ext>
            </a:extLst>
          </p:cNvPr>
          <p:cNvGrpSpPr/>
          <p:nvPr/>
        </p:nvGrpSpPr>
        <p:grpSpPr>
          <a:xfrm>
            <a:off x="12242800" y="7240429"/>
            <a:ext cx="2270034" cy="884668"/>
            <a:chOff x="12242800" y="7240429"/>
            <a:chExt cx="2270034" cy="8846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101C8F-5DD6-8945-8D5D-3B386D40A670}"/>
                </a:ext>
              </a:extLst>
            </p:cNvPr>
            <p:cNvSpPr txBox="1"/>
            <p:nvPr/>
          </p:nvSpPr>
          <p:spPr>
            <a:xfrm>
              <a:off x="12242800" y="7240429"/>
              <a:ext cx="2270034" cy="8846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7" name="Picture 26" descr="dva logo.png">
              <a:extLst>
                <a:ext uri="{FF2B5EF4-FFF2-40B4-BE49-F238E27FC236}">
                  <a16:creationId xmlns:a16="http://schemas.microsoft.com/office/drawing/2014/main" id="{9819E82A-8D6B-4048-BD0A-71C4882AE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96800" y="7272616"/>
              <a:ext cx="1752600" cy="749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3549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9868" y="3704987"/>
            <a:ext cx="12032813" cy="7587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950"/>
              </a:lnSpc>
              <a:buNone/>
            </a:pPr>
            <a:r>
              <a:rPr lang="en-US" sz="47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Regulatory and Compliance Framework</a:t>
            </a:r>
            <a:endParaRPr lang="en-US" sz="4750" dirty="0"/>
          </a:p>
        </p:txBody>
      </p:sp>
      <p:sp>
        <p:nvSpPr>
          <p:cNvPr id="4" name="Shape 1"/>
          <p:cNvSpPr/>
          <p:nvPr/>
        </p:nvSpPr>
        <p:spPr>
          <a:xfrm>
            <a:off x="849868" y="5101114"/>
            <a:ext cx="546378" cy="546378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54656" y="5192197"/>
            <a:ext cx="136684" cy="364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850" dirty="0"/>
          </a:p>
        </p:txBody>
      </p:sp>
      <p:sp>
        <p:nvSpPr>
          <p:cNvPr id="6" name="Text 3"/>
          <p:cNvSpPr/>
          <p:nvPr/>
        </p:nvSpPr>
        <p:spPr>
          <a:xfrm>
            <a:off x="1639014" y="5101114"/>
            <a:ext cx="3359229" cy="758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Insurance Regulations Overview</a:t>
            </a:r>
            <a:endParaRPr lang="en-US" sz="2350" dirty="0"/>
          </a:p>
        </p:txBody>
      </p:sp>
      <p:sp>
        <p:nvSpPr>
          <p:cNvPr id="7" name="Text 4"/>
          <p:cNvSpPr/>
          <p:nvPr/>
        </p:nvSpPr>
        <p:spPr>
          <a:xfrm>
            <a:off x="1639014" y="6005632"/>
            <a:ext cx="3359229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2-hour session on the role of regulatory bodies like IRDAI and their impact on the industry.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5241012" y="5101114"/>
            <a:ext cx="546378" cy="546378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07581" y="5192197"/>
            <a:ext cx="213122" cy="364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850" dirty="0"/>
          </a:p>
        </p:txBody>
      </p:sp>
      <p:sp>
        <p:nvSpPr>
          <p:cNvPr id="10" name="Text 7"/>
          <p:cNvSpPr/>
          <p:nvPr/>
        </p:nvSpPr>
        <p:spPr>
          <a:xfrm>
            <a:off x="6030158" y="5101114"/>
            <a:ext cx="3359229" cy="758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Consumer Protection Laws</a:t>
            </a:r>
            <a:endParaRPr lang="en-US" sz="2350" dirty="0"/>
          </a:p>
        </p:txBody>
      </p:sp>
      <p:sp>
        <p:nvSpPr>
          <p:cNvPr id="11" name="Text 8"/>
          <p:cNvSpPr/>
          <p:nvPr/>
        </p:nvSpPr>
        <p:spPr>
          <a:xfrm>
            <a:off x="6030158" y="6005632"/>
            <a:ext cx="3359229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3-hour deep dive into policyholder rights and ethical practices in insurance.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9632156" y="5101114"/>
            <a:ext cx="546378" cy="546378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98010" y="5192197"/>
            <a:ext cx="214551" cy="364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850" dirty="0"/>
          </a:p>
        </p:txBody>
      </p:sp>
      <p:sp>
        <p:nvSpPr>
          <p:cNvPr id="14" name="Text 11"/>
          <p:cNvSpPr/>
          <p:nvPr/>
        </p:nvSpPr>
        <p:spPr>
          <a:xfrm>
            <a:off x="10421303" y="5101114"/>
            <a:ext cx="3359229" cy="758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Compliance Requirements</a:t>
            </a:r>
            <a:endParaRPr lang="en-US" sz="2350" dirty="0"/>
          </a:p>
        </p:txBody>
      </p:sp>
      <p:sp>
        <p:nvSpPr>
          <p:cNvPr id="15" name="Text 12"/>
          <p:cNvSpPr/>
          <p:nvPr/>
        </p:nvSpPr>
        <p:spPr>
          <a:xfrm>
            <a:off x="10421303" y="6005632"/>
            <a:ext cx="3359229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Detailed exploration of industry-specific compliance standards and best practices.</a:t>
            </a:r>
            <a:endParaRPr lang="en-US" sz="19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3FDBEC-96F7-B148-ABDC-4E7DF6E1D753}"/>
              </a:ext>
            </a:extLst>
          </p:cNvPr>
          <p:cNvGrpSpPr/>
          <p:nvPr/>
        </p:nvGrpSpPr>
        <p:grpSpPr>
          <a:xfrm>
            <a:off x="12242800" y="7240429"/>
            <a:ext cx="2270034" cy="884668"/>
            <a:chOff x="12242800" y="7240429"/>
            <a:chExt cx="2270034" cy="8846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5995A7-9F74-2B4F-91E7-5E8D9E357D1D}"/>
                </a:ext>
              </a:extLst>
            </p:cNvPr>
            <p:cNvSpPr txBox="1"/>
            <p:nvPr/>
          </p:nvSpPr>
          <p:spPr>
            <a:xfrm>
              <a:off x="12242800" y="7240429"/>
              <a:ext cx="2270034" cy="8846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8" name="Picture 17" descr="dva logo.png">
              <a:extLst>
                <a:ext uri="{FF2B5EF4-FFF2-40B4-BE49-F238E27FC236}">
                  <a16:creationId xmlns:a16="http://schemas.microsoft.com/office/drawing/2014/main" id="{A856C6CD-C94F-524C-837A-35FBEB405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96800" y="7272616"/>
              <a:ext cx="1752600" cy="749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1754" y="552331"/>
            <a:ext cx="7740491" cy="1253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Customer Service and Sales Skills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54" y="2106097"/>
            <a:ext cx="501253" cy="50125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01754" y="2807851"/>
            <a:ext cx="3173492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Effective Communication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701754" y="3241358"/>
            <a:ext cx="7740491" cy="320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2-hour session on building rapport and active listening techniques in insurance.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54" y="4163616"/>
            <a:ext cx="501253" cy="50125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01754" y="4865370"/>
            <a:ext cx="2506385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Sales Techniques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701754" y="5298877"/>
            <a:ext cx="7740491" cy="320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3-hour exploration of consultative selling approaches and handling objections.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54" y="6221135"/>
            <a:ext cx="501253" cy="50125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01754" y="6922889"/>
            <a:ext cx="2952512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Interactive Role-Playing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701754" y="7356396"/>
            <a:ext cx="7740491" cy="320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1-hour webinar for practicing client interactions and sales pitches in real-time.</a:t>
            </a:r>
            <a:endParaRPr lang="en-US" sz="155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922E3F-111A-6D43-B56B-D3D31AE27488}"/>
              </a:ext>
            </a:extLst>
          </p:cNvPr>
          <p:cNvGrpSpPr/>
          <p:nvPr/>
        </p:nvGrpSpPr>
        <p:grpSpPr>
          <a:xfrm>
            <a:off x="12242800" y="7240429"/>
            <a:ext cx="2270034" cy="884668"/>
            <a:chOff x="12242800" y="7240429"/>
            <a:chExt cx="2270034" cy="8846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5883B0-67AB-334E-9234-25FA27EEAFC5}"/>
                </a:ext>
              </a:extLst>
            </p:cNvPr>
            <p:cNvSpPr txBox="1"/>
            <p:nvPr/>
          </p:nvSpPr>
          <p:spPr>
            <a:xfrm>
              <a:off x="12242800" y="7240429"/>
              <a:ext cx="2270034" cy="8846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5" name="Picture 14" descr="dva logo.png">
              <a:extLst>
                <a:ext uri="{FF2B5EF4-FFF2-40B4-BE49-F238E27FC236}">
                  <a16:creationId xmlns:a16="http://schemas.microsoft.com/office/drawing/2014/main" id="{CF542EA1-36AA-1449-9AD9-E22A12D8D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96800" y="7272616"/>
              <a:ext cx="1752600" cy="749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490543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Practical Applications and Case Studies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437" y="3403878"/>
            <a:ext cx="7415927" cy="3335179"/>
          </a:xfrm>
          <a:prstGeom prst="roundRect">
            <a:avLst>
              <a:gd name="adj" fmla="val 3109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365677" y="3419118"/>
            <a:ext cx="73854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612493" y="3574852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Case Study 1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10309027" y="3574852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General Insurance Claims Process (2 hours)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6365677" y="4520684"/>
            <a:ext cx="7385447" cy="11015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612493" y="4676418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Case Study 2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10309027" y="4676418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Health Insurance Policy Evaluation (2 hours)</a:t>
            </a:r>
            <a:endParaRPr lang="en-US" sz="1900" dirty="0"/>
          </a:p>
        </p:txBody>
      </p:sp>
      <p:sp>
        <p:nvSpPr>
          <p:cNvPr id="11" name="Shape 8"/>
          <p:cNvSpPr/>
          <p:nvPr/>
        </p:nvSpPr>
        <p:spPr>
          <a:xfrm>
            <a:off x="6365677" y="5622250"/>
            <a:ext cx="73854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612493" y="5777984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Case Study 3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10309027" y="5777984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Compliance Breach Analysis (1 hour)</a:t>
            </a:r>
            <a:endParaRPr lang="en-US" sz="19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A346CB-C04C-174D-96A0-347A7865984D}"/>
              </a:ext>
            </a:extLst>
          </p:cNvPr>
          <p:cNvGrpSpPr/>
          <p:nvPr/>
        </p:nvGrpSpPr>
        <p:grpSpPr>
          <a:xfrm>
            <a:off x="12242800" y="7240429"/>
            <a:ext cx="2270034" cy="884668"/>
            <a:chOff x="12242800" y="7240429"/>
            <a:chExt cx="2270034" cy="8846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7C7991-A5F0-084B-9C01-874921FCE8AE}"/>
                </a:ext>
              </a:extLst>
            </p:cNvPr>
            <p:cNvSpPr txBox="1"/>
            <p:nvPr/>
          </p:nvSpPr>
          <p:spPr>
            <a:xfrm>
              <a:off x="12242800" y="7240429"/>
              <a:ext cx="2270034" cy="8846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6" name="Picture 15" descr="dva logo.png">
              <a:extLst>
                <a:ext uri="{FF2B5EF4-FFF2-40B4-BE49-F238E27FC236}">
                  <a16:creationId xmlns:a16="http://schemas.microsoft.com/office/drawing/2014/main" id="{0B597980-0C27-B24A-BC27-7E4EF981E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96800" y="7272616"/>
              <a:ext cx="1752600" cy="749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203013"/>
            <a:ext cx="10248424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Course Materials and Assessment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59163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Learning Resources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4224218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Access to recorded sessions, webinar recordings, supplemental reading materials, and case study documents.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59163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Self-Assessment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4224218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Quizzes for self-evaluation after each module to reinforce learning.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59163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Final Evaluation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4224218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Comprehensive assessment covering all modules, along with participation in webinars and case studies.</a:t>
            </a:r>
            <a:endParaRPr lang="en-US" sz="19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08FE6D-578D-3E47-8BD8-C2152BAEC9F8}"/>
              </a:ext>
            </a:extLst>
          </p:cNvPr>
          <p:cNvGrpSpPr/>
          <p:nvPr/>
        </p:nvGrpSpPr>
        <p:grpSpPr>
          <a:xfrm>
            <a:off x="12242800" y="7240429"/>
            <a:ext cx="2270034" cy="884668"/>
            <a:chOff x="12242800" y="7240429"/>
            <a:chExt cx="2270034" cy="8846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6A1AB0-2DB9-494D-A66B-07F0FC50649B}"/>
                </a:ext>
              </a:extLst>
            </p:cNvPr>
            <p:cNvSpPr txBox="1"/>
            <p:nvPr/>
          </p:nvSpPr>
          <p:spPr>
            <a:xfrm>
              <a:off x="12242800" y="7240429"/>
              <a:ext cx="2270034" cy="8846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1" name="Picture 10" descr="dva logo.png">
              <a:extLst>
                <a:ext uri="{FF2B5EF4-FFF2-40B4-BE49-F238E27FC236}">
                  <a16:creationId xmlns:a16="http://schemas.microsoft.com/office/drawing/2014/main" id="{61A6E0CE-9457-EA4B-AF24-83685E81D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6800" y="7272616"/>
              <a:ext cx="1752600" cy="749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565</Words>
  <Application>Microsoft Macintosh PowerPoint</Application>
  <PresentationFormat>Custom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Nobile</vt:lpstr>
      <vt:lpstr>Alexandria</vt:lpstr>
      <vt:lpstr>Arial</vt:lpstr>
      <vt:lpstr>Nobile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Sunanda Jha</cp:lastModifiedBy>
  <cp:revision>2</cp:revision>
  <dcterms:created xsi:type="dcterms:W3CDTF">2024-11-06T08:09:14Z</dcterms:created>
  <dcterms:modified xsi:type="dcterms:W3CDTF">2024-11-06T08:11:51Z</dcterms:modified>
</cp:coreProperties>
</file>