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alibri" panose="020F0502020204030204" pitchFamily="34" charset="0"/>
      <p:regular r:id="rId13"/>
      <p:bold r:id="rId14"/>
      <p:italic r:id="rId15"/>
      <p:boldItalic r:id="rId16"/>
    </p:embeddedFont>
    <p:embeddedFont>
      <p:font typeface="Merriweather" panose="020B0604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10"/>
  </p:normalViewPr>
  <p:slideViewPr>
    <p:cSldViewPr snapToGrid="0" snapToObjects="1">
      <p:cViewPr varScale="1">
        <p:scale>
          <a:sx n="98" d="100"/>
          <a:sy n="98" d="100"/>
        </p:scale>
        <p:origin x="36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36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21043" y="567809"/>
            <a:ext cx="7701915" cy="2665333"/>
          </a:xfrm>
          <a:prstGeom prst="rect">
            <a:avLst/>
          </a:prstGeom>
          <a:noFill/>
          <a:ln/>
        </p:spPr>
        <p:txBody>
          <a:bodyPr wrap="square" lIns="0" tIns="0" rIns="0" bIns="0" rtlCol="0" anchor="t"/>
          <a:lstStyle/>
          <a:p>
            <a:pPr marL="0" indent="0">
              <a:lnSpc>
                <a:spcPts val="6950"/>
              </a:lnSpc>
              <a:buNone/>
            </a:pPr>
            <a:r>
              <a:rPr lang="en-US" sz="5550" dirty="0">
                <a:solidFill>
                  <a:srgbClr val="F5F0F0"/>
                </a:solidFill>
                <a:latin typeface="Times New Roman" panose="02020603050405020304" pitchFamily="18" charset="0"/>
                <a:ea typeface="Merriweather" pitchFamily="34" charset="-122"/>
                <a:cs typeface="Times New Roman" panose="02020603050405020304" pitchFamily="18" charset="0"/>
              </a:rPr>
              <a:t>Comprehensive Insurance Mastery Program</a:t>
            </a:r>
            <a:endParaRPr lang="en-US" sz="5550" dirty="0">
              <a:latin typeface="Times New Roman" panose="02020603050405020304" pitchFamily="18" charset="0"/>
              <a:cs typeface="Times New Roman" panose="02020603050405020304" pitchFamily="18" charset="0"/>
            </a:endParaRPr>
          </a:p>
        </p:txBody>
      </p:sp>
      <p:sp>
        <p:nvSpPr>
          <p:cNvPr id="4" name="Text 1"/>
          <p:cNvSpPr/>
          <p:nvPr/>
        </p:nvSpPr>
        <p:spPr>
          <a:xfrm>
            <a:off x="721043" y="3542109"/>
            <a:ext cx="7701915" cy="1977390"/>
          </a:xfrm>
          <a:prstGeom prst="rect">
            <a:avLst/>
          </a:prstGeom>
          <a:noFill/>
          <a:ln/>
        </p:spPr>
        <p:txBody>
          <a:bodyPr wrap="square" lIns="0" tIns="0" rIns="0" bIns="0" rtlCol="0" anchor="t"/>
          <a:lstStyle/>
          <a:p>
            <a:pPr marL="0" indent="0" algn="just">
              <a:lnSpc>
                <a:spcPts val="2550"/>
              </a:lnSpc>
              <a:buNone/>
            </a:pPr>
            <a:r>
              <a:rPr lang="en-US" sz="1600" dirty="0">
                <a:solidFill>
                  <a:srgbClr val="E2E6E9"/>
                </a:solidFill>
                <a:latin typeface="Times New Roman" panose="02020603050405020304" pitchFamily="18" charset="0"/>
                <a:ea typeface="Merriweather" pitchFamily="34" charset="-122"/>
                <a:cs typeface="Times New Roman" panose="02020603050405020304" pitchFamily="18" charset="0"/>
              </a:rPr>
              <a:t>Welcome to our 60-hour Comprehensive Insurance Mastery Program, designed for insurance professionals, aspiring agents, and individuals seeking in-depth knowledge of the insurance sector. This online course, delivered through live webinars, case studies, and quizzes, is structured into three comprehensive modules covering Life, Health, and General Insurance.</a:t>
            </a:r>
            <a:endParaRPr lang="en-US" sz="1600" dirty="0">
              <a:latin typeface="Times New Roman" panose="02020603050405020304" pitchFamily="18" charset="0"/>
              <a:cs typeface="Times New Roman" panose="02020603050405020304" pitchFamily="18" charset="0"/>
            </a:endParaRPr>
          </a:p>
        </p:txBody>
      </p:sp>
      <p:sp>
        <p:nvSpPr>
          <p:cNvPr id="5" name="Text 2"/>
          <p:cNvSpPr/>
          <p:nvPr/>
        </p:nvSpPr>
        <p:spPr>
          <a:xfrm>
            <a:off x="721042" y="5169336"/>
            <a:ext cx="7701915" cy="1318260"/>
          </a:xfrm>
          <a:prstGeom prst="rect">
            <a:avLst/>
          </a:prstGeom>
          <a:noFill/>
          <a:ln/>
        </p:spPr>
        <p:txBody>
          <a:bodyPr wrap="square" lIns="0" tIns="0" rIns="0" bIns="0" rtlCol="0" anchor="t"/>
          <a:lstStyle/>
          <a:p>
            <a:pPr marL="0" indent="0" algn="just">
              <a:lnSpc>
                <a:spcPts val="2550"/>
              </a:lnSpc>
              <a:buNone/>
            </a:pPr>
            <a:r>
              <a:rPr lang="en-US" sz="1600" dirty="0">
                <a:solidFill>
                  <a:srgbClr val="E2E6E9"/>
                </a:solidFill>
                <a:latin typeface="Times New Roman" panose="02020603050405020304" pitchFamily="18" charset="0"/>
                <a:ea typeface="Merriweather" pitchFamily="34" charset="-122"/>
                <a:cs typeface="Times New Roman" panose="02020603050405020304" pitchFamily="18" charset="0"/>
              </a:rPr>
              <a:t>Our program aims to equip participants with a robust understanding of insurance concepts, policy structures, and customer needs across various insurance domains. By the end of this course, you'll be well-prepared to navigate the complex world of insurance with confidence and expertise.</a:t>
            </a:r>
            <a:endParaRPr lang="en-US" sz="1600" dirty="0">
              <a:latin typeface="Times New Roman" panose="02020603050405020304" pitchFamily="18" charset="0"/>
              <a:cs typeface="Times New Roman" panose="02020603050405020304" pitchFamily="18" charset="0"/>
            </a:endParaRPr>
          </a:p>
        </p:txBody>
      </p:sp>
      <p:sp>
        <p:nvSpPr>
          <p:cNvPr id="8" name="Text 4"/>
          <p:cNvSpPr/>
          <p:nvPr/>
        </p:nvSpPr>
        <p:spPr>
          <a:xfrm>
            <a:off x="721043" y="7301270"/>
            <a:ext cx="5269587" cy="360521"/>
          </a:xfrm>
          <a:prstGeom prst="rect">
            <a:avLst/>
          </a:prstGeom>
          <a:noFill/>
          <a:ln/>
        </p:spPr>
        <p:txBody>
          <a:bodyPr wrap="none" lIns="0" tIns="0" rIns="0" bIns="0" rtlCol="0" anchor="t"/>
          <a:lstStyle/>
          <a:p>
            <a:pPr marL="0" indent="0" algn="l">
              <a:lnSpc>
                <a:spcPts val="2800"/>
              </a:lnSpc>
              <a:buNone/>
            </a:pPr>
            <a:r>
              <a:rPr lang="en-US" sz="2000" b="1" dirty="0">
                <a:solidFill>
                  <a:srgbClr val="E2E6E9"/>
                </a:solidFill>
                <a:latin typeface="Merriweather Bold" pitchFamily="34" charset="0"/>
                <a:ea typeface="Merriweather Bold" pitchFamily="34" charset="-122"/>
                <a:cs typeface="Merriweather Bold" pitchFamily="34" charset="-120"/>
              </a:rPr>
              <a:t>By Dr. Sunanda Jha</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1185029" y="701993"/>
            <a:ext cx="9292828" cy="619244"/>
          </a:xfrm>
          <a:prstGeom prst="rect">
            <a:avLst/>
          </a:prstGeom>
          <a:noFill/>
          <a:ln/>
        </p:spPr>
        <p:txBody>
          <a:bodyPr wrap="none" lIns="0" tIns="0" rIns="0" bIns="0" rtlCol="0" anchor="t"/>
          <a:lstStyle/>
          <a:p>
            <a:pPr marL="0" indent="0">
              <a:lnSpc>
                <a:spcPts val="4850"/>
              </a:lnSpc>
              <a:buNone/>
            </a:pPr>
            <a:r>
              <a:rPr lang="en-US" sz="3900" dirty="0">
                <a:solidFill>
                  <a:srgbClr val="F5F0F0"/>
                </a:solidFill>
                <a:latin typeface="Merriweather" pitchFamily="34" charset="0"/>
                <a:ea typeface="Merriweather" pitchFamily="34" charset="-122"/>
                <a:cs typeface="Merriweather" pitchFamily="34" charset="-120"/>
              </a:rPr>
              <a:t>Certification and Career Advancement</a:t>
            </a:r>
            <a:endParaRPr lang="en-US" sz="3900" dirty="0"/>
          </a:p>
        </p:txBody>
      </p:sp>
      <p:sp>
        <p:nvSpPr>
          <p:cNvPr id="3" name="Text 1"/>
          <p:cNvSpPr/>
          <p:nvPr/>
        </p:nvSpPr>
        <p:spPr>
          <a:xfrm>
            <a:off x="1185029" y="1717477"/>
            <a:ext cx="12260223" cy="950833"/>
          </a:xfrm>
          <a:prstGeom prst="rect">
            <a:avLst/>
          </a:prstGeom>
          <a:noFill/>
          <a:ln/>
        </p:spPr>
        <p:txBody>
          <a:bodyPr wrap="square" lIns="0" tIns="0" rIns="0" bIns="0" rtlCol="0" anchor="t"/>
          <a:lstStyle/>
          <a:p>
            <a:pPr marL="0" indent="0" algn="just">
              <a:lnSpc>
                <a:spcPts val="2450"/>
              </a:lnSpc>
              <a:buNone/>
            </a:pPr>
            <a:r>
              <a:rPr lang="en-US" sz="1550" dirty="0">
                <a:solidFill>
                  <a:srgbClr val="E2E6E9"/>
                </a:solidFill>
                <a:latin typeface="Times New Roman" panose="02020603050405020304" pitchFamily="18" charset="0"/>
                <a:ea typeface="Merriweather" pitchFamily="34" charset="-122"/>
                <a:cs typeface="Times New Roman" panose="02020603050405020304" pitchFamily="18" charset="0"/>
              </a:rPr>
              <a:t>Upon successful completion of the Comprehensive Insurance Mastery Program and passing the final assessment, participants will receive a valuable completion certificate. This certification serves as a testament to the comprehensive knowledge and skills acquired throughout the 60-hour course, covering life, health, and general insurance domains.</a:t>
            </a:r>
            <a:endParaRPr lang="en-US" sz="1550" dirty="0">
              <a:latin typeface="Times New Roman" panose="02020603050405020304" pitchFamily="18" charset="0"/>
              <a:cs typeface="Times New Roman" panose="02020603050405020304" pitchFamily="18" charset="0"/>
            </a:endParaRPr>
          </a:p>
        </p:txBody>
      </p:sp>
      <p:sp>
        <p:nvSpPr>
          <p:cNvPr id="4" name="Text 2"/>
          <p:cNvSpPr/>
          <p:nvPr/>
        </p:nvSpPr>
        <p:spPr>
          <a:xfrm>
            <a:off x="1185029" y="2891195"/>
            <a:ext cx="12260223" cy="1267778"/>
          </a:xfrm>
          <a:prstGeom prst="rect">
            <a:avLst/>
          </a:prstGeom>
          <a:noFill/>
          <a:ln/>
        </p:spPr>
        <p:txBody>
          <a:bodyPr wrap="square" lIns="0" tIns="0" rIns="0" bIns="0" rtlCol="0" anchor="t"/>
          <a:lstStyle/>
          <a:p>
            <a:pPr marL="0" indent="0" algn="just">
              <a:lnSpc>
                <a:spcPts val="2450"/>
              </a:lnSpc>
              <a:buNone/>
            </a:pPr>
            <a:r>
              <a:rPr lang="en-US" sz="1550" dirty="0">
                <a:solidFill>
                  <a:srgbClr val="E2E6E9"/>
                </a:solidFill>
                <a:latin typeface="Times New Roman" panose="02020603050405020304" pitchFamily="18" charset="0"/>
                <a:ea typeface="Merriweather" pitchFamily="34" charset="-122"/>
                <a:cs typeface="Times New Roman" panose="02020603050405020304" pitchFamily="18" charset="0"/>
              </a:rPr>
              <a:t>The certification can significantly enhance career prospects in the insurance industry, demonstrating expertise and commitment to professional development. It provides a competitive edge for those seeking advancement in insurance agencies, brokerage firms, or corporate insurance departments. For aspiring agents, this certification offers a strong foundation to launch a successful career in insurance sales and consultancy.</a:t>
            </a:r>
            <a:endParaRPr lang="en-US" sz="1550" dirty="0">
              <a:latin typeface="Times New Roman" panose="02020603050405020304" pitchFamily="18" charset="0"/>
              <a:cs typeface="Times New Roman" panose="02020603050405020304" pitchFamily="18" charset="0"/>
            </a:endParaRPr>
          </a:p>
        </p:txBody>
      </p:sp>
      <p:sp>
        <p:nvSpPr>
          <p:cNvPr id="5" name="Shape 3"/>
          <p:cNvSpPr/>
          <p:nvPr/>
        </p:nvSpPr>
        <p:spPr>
          <a:xfrm>
            <a:off x="1185029" y="4381857"/>
            <a:ext cx="6031111" cy="1473756"/>
          </a:xfrm>
          <a:prstGeom prst="roundRect">
            <a:avLst>
              <a:gd name="adj" fmla="val 5647"/>
            </a:avLst>
          </a:prstGeom>
          <a:solidFill>
            <a:srgbClr val="003180"/>
          </a:solidFill>
          <a:ln w="7620">
            <a:solidFill>
              <a:srgbClr val="194A99"/>
            </a:solidFill>
            <a:prstDash val="solid"/>
          </a:ln>
        </p:spPr>
      </p:sp>
      <p:sp>
        <p:nvSpPr>
          <p:cNvPr id="6" name="Text 4"/>
          <p:cNvSpPr/>
          <p:nvPr/>
        </p:nvSpPr>
        <p:spPr>
          <a:xfrm>
            <a:off x="1390769" y="4587597"/>
            <a:ext cx="2596396" cy="309563"/>
          </a:xfrm>
          <a:prstGeom prst="rect">
            <a:avLst/>
          </a:prstGeom>
          <a:noFill/>
          <a:ln/>
        </p:spPr>
        <p:txBody>
          <a:bodyPr wrap="none" lIns="0" tIns="0" rIns="0" bIns="0" rtlCol="0" anchor="t"/>
          <a:lstStyle/>
          <a:p>
            <a:pPr marL="0" indent="0">
              <a:lnSpc>
                <a:spcPts val="2400"/>
              </a:lnSpc>
              <a:buNone/>
            </a:pPr>
            <a:r>
              <a:rPr lang="en-US" sz="1950" dirty="0">
                <a:solidFill>
                  <a:srgbClr val="E2E6E9"/>
                </a:solidFill>
                <a:latin typeface="Merriweather" pitchFamily="34" charset="0"/>
                <a:ea typeface="Merriweather" pitchFamily="34" charset="-122"/>
                <a:cs typeface="Merriweather" pitchFamily="34" charset="-120"/>
              </a:rPr>
              <a:t>Industry Recognition</a:t>
            </a:r>
            <a:endParaRPr lang="en-US" sz="1950" dirty="0"/>
          </a:p>
        </p:txBody>
      </p:sp>
      <p:sp>
        <p:nvSpPr>
          <p:cNvPr id="7" name="Text 5"/>
          <p:cNvSpPr/>
          <p:nvPr/>
        </p:nvSpPr>
        <p:spPr>
          <a:xfrm>
            <a:off x="1390769" y="5015984"/>
            <a:ext cx="5619631" cy="633889"/>
          </a:xfrm>
          <a:prstGeom prst="rect">
            <a:avLst/>
          </a:prstGeom>
          <a:noFill/>
          <a:ln/>
        </p:spPr>
        <p:txBody>
          <a:bodyPr wrap="square" lIns="0" tIns="0" rIns="0" bIns="0" rtlCol="0" anchor="t"/>
          <a:lstStyle/>
          <a:p>
            <a:pPr marL="0" indent="0">
              <a:lnSpc>
                <a:spcPts val="2450"/>
              </a:lnSpc>
              <a:buNone/>
            </a:pPr>
            <a:r>
              <a:rPr lang="en-US" sz="1550" dirty="0">
                <a:solidFill>
                  <a:srgbClr val="E2E6E9"/>
                </a:solidFill>
                <a:latin typeface="Merriweather" pitchFamily="34" charset="0"/>
                <a:ea typeface="Merriweather" pitchFamily="34" charset="-122"/>
                <a:cs typeface="Merriweather" pitchFamily="34" charset="-120"/>
              </a:rPr>
              <a:t>Gain a certificate recognized by insurance professionals and employers.</a:t>
            </a:r>
            <a:endParaRPr lang="en-US" sz="1550" dirty="0"/>
          </a:p>
        </p:txBody>
      </p:sp>
      <p:sp>
        <p:nvSpPr>
          <p:cNvPr id="8" name="Shape 6"/>
          <p:cNvSpPr/>
          <p:nvPr/>
        </p:nvSpPr>
        <p:spPr>
          <a:xfrm>
            <a:off x="7414260" y="4381857"/>
            <a:ext cx="6031111" cy="1473756"/>
          </a:xfrm>
          <a:prstGeom prst="roundRect">
            <a:avLst>
              <a:gd name="adj" fmla="val 5647"/>
            </a:avLst>
          </a:prstGeom>
          <a:solidFill>
            <a:srgbClr val="003180"/>
          </a:solidFill>
          <a:ln w="7620">
            <a:solidFill>
              <a:srgbClr val="194A99"/>
            </a:solidFill>
            <a:prstDash val="solid"/>
          </a:ln>
        </p:spPr>
      </p:sp>
      <p:sp>
        <p:nvSpPr>
          <p:cNvPr id="9" name="Text 7"/>
          <p:cNvSpPr/>
          <p:nvPr/>
        </p:nvSpPr>
        <p:spPr>
          <a:xfrm>
            <a:off x="7620000" y="4587597"/>
            <a:ext cx="2533055" cy="309563"/>
          </a:xfrm>
          <a:prstGeom prst="rect">
            <a:avLst/>
          </a:prstGeom>
          <a:noFill/>
          <a:ln/>
        </p:spPr>
        <p:txBody>
          <a:bodyPr wrap="none" lIns="0" tIns="0" rIns="0" bIns="0" rtlCol="0" anchor="t"/>
          <a:lstStyle/>
          <a:p>
            <a:pPr marL="0" indent="0">
              <a:lnSpc>
                <a:spcPts val="2400"/>
              </a:lnSpc>
              <a:buNone/>
            </a:pPr>
            <a:r>
              <a:rPr lang="en-US" sz="1950" dirty="0">
                <a:solidFill>
                  <a:srgbClr val="E2E6E9"/>
                </a:solidFill>
                <a:latin typeface="Merriweather" pitchFamily="34" charset="0"/>
                <a:ea typeface="Merriweather" pitchFamily="34" charset="-122"/>
                <a:cs typeface="Merriweather" pitchFamily="34" charset="-120"/>
              </a:rPr>
              <a:t>Career Advancement</a:t>
            </a:r>
            <a:endParaRPr lang="en-US" sz="1950" dirty="0"/>
          </a:p>
        </p:txBody>
      </p:sp>
      <p:sp>
        <p:nvSpPr>
          <p:cNvPr id="10" name="Text 8"/>
          <p:cNvSpPr/>
          <p:nvPr/>
        </p:nvSpPr>
        <p:spPr>
          <a:xfrm>
            <a:off x="7620000" y="5015984"/>
            <a:ext cx="5619631" cy="633889"/>
          </a:xfrm>
          <a:prstGeom prst="rect">
            <a:avLst/>
          </a:prstGeom>
          <a:noFill/>
          <a:ln/>
        </p:spPr>
        <p:txBody>
          <a:bodyPr wrap="square" lIns="0" tIns="0" rIns="0" bIns="0" rtlCol="0" anchor="t"/>
          <a:lstStyle/>
          <a:p>
            <a:pPr marL="0" indent="0">
              <a:lnSpc>
                <a:spcPts val="2450"/>
              </a:lnSpc>
              <a:buNone/>
            </a:pPr>
            <a:r>
              <a:rPr lang="en-US" sz="1550" dirty="0">
                <a:solidFill>
                  <a:srgbClr val="E2E6E9"/>
                </a:solidFill>
                <a:latin typeface="Merriweather" pitchFamily="34" charset="0"/>
                <a:ea typeface="Merriweather" pitchFamily="34" charset="-122"/>
                <a:cs typeface="Merriweather" pitchFamily="34" charset="-120"/>
              </a:rPr>
              <a:t>Enhance your prospects for promotions and new opportunities in the insurance sector.</a:t>
            </a:r>
            <a:endParaRPr lang="en-US" sz="1550" dirty="0"/>
          </a:p>
        </p:txBody>
      </p:sp>
      <p:sp>
        <p:nvSpPr>
          <p:cNvPr id="11" name="Shape 9"/>
          <p:cNvSpPr/>
          <p:nvPr/>
        </p:nvSpPr>
        <p:spPr>
          <a:xfrm>
            <a:off x="1185029" y="6053733"/>
            <a:ext cx="6031111" cy="1473756"/>
          </a:xfrm>
          <a:prstGeom prst="roundRect">
            <a:avLst>
              <a:gd name="adj" fmla="val 5647"/>
            </a:avLst>
          </a:prstGeom>
          <a:solidFill>
            <a:srgbClr val="003180"/>
          </a:solidFill>
          <a:ln w="7620">
            <a:solidFill>
              <a:srgbClr val="194A99"/>
            </a:solidFill>
            <a:prstDash val="solid"/>
          </a:ln>
        </p:spPr>
      </p:sp>
      <p:sp>
        <p:nvSpPr>
          <p:cNvPr id="12" name="Text 10"/>
          <p:cNvSpPr/>
          <p:nvPr/>
        </p:nvSpPr>
        <p:spPr>
          <a:xfrm>
            <a:off x="1390769" y="6259473"/>
            <a:ext cx="2476976" cy="309563"/>
          </a:xfrm>
          <a:prstGeom prst="rect">
            <a:avLst/>
          </a:prstGeom>
          <a:noFill/>
          <a:ln/>
        </p:spPr>
        <p:txBody>
          <a:bodyPr wrap="none" lIns="0" tIns="0" rIns="0" bIns="0" rtlCol="0" anchor="t"/>
          <a:lstStyle/>
          <a:p>
            <a:pPr marL="0" indent="0">
              <a:lnSpc>
                <a:spcPts val="2400"/>
              </a:lnSpc>
              <a:buNone/>
            </a:pPr>
            <a:r>
              <a:rPr lang="en-US" sz="1950" dirty="0">
                <a:solidFill>
                  <a:srgbClr val="E2E6E9"/>
                </a:solidFill>
                <a:latin typeface="Merriweather" pitchFamily="34" charset="0"/>
                <a:ea typeface="Merriweather" pitchFamily="34" charset="-122"/>
                <a:cs typeface="Merriweather" pitchFamily="34" charset="-120"/>
              </a:rPr>
              <a:t>Skill Validation</a:t>
            </a:r>
            <a:endParaRPr lang="en-US" sz="1950" dirty="0"/>
          </a:p>
        </p:txBody>
      </p:sp>
      <p:sp>
        <p:nvSpPr>
          <p:cNvPr id="13" name="Text 11"/>
          <p:cNvSpPr/>
          <p:nvPr/>
        </p:nvSpPr>
        <p:spPr>
          <a:xfrm>
            <a:off x="1390769" y="6687860"/>
            <a:ext cx="5619631" cy="633889"/>
          </a:xfrm>
          <a:prstGeom prst="rect">
            <a:avLst/>
          </a:prstGeom>
          <a:noFill/>
          <a:ln/>
        </p:spPr>
        <p:txBody>
          <a:bodyPr wrap="square" lIns="0" tIns="0" rIns="0" bIns="0" rtlCol="0" anchor="t"/>
          <a:lstStyle/>
          <a:p>
            <a:pPr marL="0" indent="0">
              <a:lnSpc>
                <a:spcPts val="2450"/>
              </a:lnSpc>
              <a:buNone/>
            </a:pPr>
            <a:r>
              <a:rPr lang="en-US" sz="1550" dirty="0">
                <a:solidFill>
                  <a:srgbClr val="E2E6E9"/>
                </a:solidFill>
                <a:latin typeface="Merriweather" pitchFamily="34" charset="0"/>
                <a:ea typeface="Merriweather" pitchFamily="34" charset="-122"/>
                <a:cs typeface="Merriweather" pitchFamily="34" charset="-120"/>
              </a:rPr>
              <a:t>Demonstrate comprehensive knowledge across multiple insurance domains.</a:t>
            </a:r>
            <a:endParaRPr lang="en-US" sz="1550" dirty="0"/>
          </a:p>
        </p:txBody>
      </p:sp>
      <p:sp>
        <p:nvSpPr>
          <p:cNvPr id="14" name="Shape 12"/>
          <p:cNvSpPr/>
          <p:nvPr/>
        </p:nvSpPr>
        <p:spPr>
          <a:xfrm>
            <a:off x="7414260" y="6053733"/>
            <a:ext cx="6031111" cy="1473756"/>
          </a:xfrm>
          <a:prstGeom prst="roundRect">
            <a:avLst>
              <a:gd name="adj" fmla="val 5647"/>
            </a:avLst>
          </a:prstGeom>
          <a:solidFill>
            <a:srgbClr val="003180"/>
          </a:solidFill>
          <a:ln w="7620">
            <a:solidFill>
              <a:srgbClr val="194A99"/>
            </a:solidFill>
            <a:prstDash val="solid"/>
          </a:ln>
        </p:spPr>
      </p:sp>
      <p:sp>
        <p:nvSpPr>
          <p:cNvPr id="15" name="Text 13"/>
          <p:cNvSpPr/>
          <p:nvPr/>
        </p:nvSpPr>
        <p:spPr>
          <a:xfrm>
            <a:off x="7620000" y="6259473"/>
            <a:ext cx="3218974" cy="309563"/>
          </a:xfrm>
          <a:prstGeom prst="rect">
            <a:avLst/>
          </a:prstGeom>
          <a:noFill/>
          <a:ln/>
        </p:spPr>
        <p:txBody>
          <a:bodyPr wrap="none" lIns="0" tIns="0" rIns="0" bIns="0" rtlCol="0" anchor="t"/>
          <a:lstStyle/>
          <a:p>
            <a:pPr marL="0" indent="0">
              <a:lnSpc>
                <a:spcPts val="2400"/>
              </a:lnSpc>
              <a:buNone/>
            </a:pPr>
            <a:r>
              <a:rPr lang="en-US" sz="1950" dirty="0">
                <a:solidFill>
                  <a:srgbClr val="E2E6E9"/>
                </a:solidFill>
                <a:latin typeface="Merriweather" pitchFamily="34" charset="0"/>
                <a:ea typeface="Merriweather" pitchFamily="34" charset="-122"/>
                <a:cs typeface="Merriweather" pitchFamily="34" charset="-120"/>
              </a:rPr>
              <a:t>Professional Development</a:t>
            </a:r>
            <a:endParaRPr lang="en-US" sz="1950" dirty="0"/>
          </a:p>
        </p:txBody>
      </p:sp>
      <p:sp>
        <p:nvSpPr>
          <p:cNvPr id="16" name="Text 14"/>
          <p:cNvSpPr/>
          <p:nvPr/>
        </p:nvSpPr>
        <p:spPr>
          <a:xfrm>
            <a:off x="7620000" y="6687860"/>
            <a:ext cx="5619631" cy="633889"/>
          </a:xfrm>
          <a:prstGeom prst="rect">
            <a:avLst/>
          </a:prstGeom>
          <a:noFill/>
          <a:ln/>
        </p:spPr>
        <p:txBody>
          <a:bodyPr wrap="square" lIns="0" tIns="0" rIns="0" bIns="0" rtlCol="0" anchor="t"/>
          <a:lstStyle/>
          <a:p>
            <a:pPr marL="0" indent="0">
              <a:lnSpc>
                <a:spcPts val="2450"/>
              </a:lnSpc>
              <a:buNone/>
            </a:pPr>
            <a:r>
              <a:rPr lang="en-US" sz="1550" dirty="0">
                <a:solidFill>
                  <a:srgbClr val="E2E6E9"/>
                </a:solidFill>
                <a:latin typeface="Merriweather" pitchFamily="34" charset="0"/>
                <a:ea typeface="Merriweather" pitchFamily="34" charset="-122"/>
                <a:cs typeface="Merriweather" pitchFamily="34" charset="-120"/>
              </a:rPr>
              <a:t>Show commitment to continuous learning and industry expertise.</a:t>
            </a:r>
            <a:endParaRPr lang="en-US" sz="1550" dirty="0"/>
          </a:p>
        </p:txBody>
      </p:sp>
      <p:grpSp>
        <p:nvGrpSpPr>
          <p:cNvPr id="17" name="Group 16">
            <a:extLst>
              <a:ext uri="{FF2B5EF4-FFF2-40B4-BE49-F238E27FC236}">
                <a16:creationId xmlns:a16="http://schemas.microsoft.com/office/drawing/2014/main" id="{2AA1E148-5697-2540-A53D-C1D934BFDECA}"/>
              </a:ext>
            </a:extLst>
          </p:cNvPr>
          <p:cNvGrpSpPr/>
          <p:nvPr/>
        </p:nvGrpSpPr>
        <p:grpSpPr>
          <a:xfrm>
            <a:off x="12788536" y="7491207"/>
            <a:ext cx="1724297" cy="633890"/>
            <a:chOff x="12242800" y="7240429"/>
            <a:chExt cx="2270034" cy="884668"/>
          </a:xfrm>
        </p:grpSpPr>
        <p:sp>
          <p:nvSpPr>
            <p:cNvPr id="18" name="TextBox 17">
              <a:extLst>
                <a:ext uri="{FF2B5EF4-FFF2-40B4-BE49-F238E27FC236}">
                  <a16:creationId xmlns:a16="http://schemas.microsoft.com/office/drawing/2014/main" id="{F545061A-B43B-8B44-A341-A59BE68AE70B}"/>
                </a:ext>
              </a:extLst>
            </p:cNvPr>
            <p:cNvSpPr txBox="1"/>
            <p:nvPr/>
          </p:nvSpPr>
          <p:spPr>
            <a:xfrm>
              <a:off x="12242800" y="7240429"/>
              <a:ext cx="2270034" cy="884668"/>
            </a:xfrm>
            <a:prstGeom prst="rect">
              <a:avLst/>
            </a:prstGeom>
            <a:solidFill>
              <a:schemeClr val="accent2">
                <a:lumMod val="60000"/>
                <a:lumOff val="40000"/>
              </a:schemeClr>
            </a:solidFill>
          </p:spPr>
          <p:txBody>
            <a:bodyPr wrap="square" rtlCol="0">
              <a:spAutoFit/>
            </a:bodyPr>
            <a:lstStyle/>
            <a:p>
              <a:endParaRPr lang="en-US" dirty="0"/>
            </a:p>
          </p:txBody>
        </p:sp>
        <p:pic>
          <p:nvPicPr>
            <p:cNvPr id="19" name="Picture 18" descr="dva logo.png">
              <a:extLst>
                <a:ext uri="{FF2B5EF4-FFF2-40B4-BE49-F238E27FC236}">
                  <a16:creationId xmlns:a16="http://schemas.microsoft.com/office/drawing/2014/main" id="{8AEBEA7C-77C5-C747-BC13-3DF7BE133D53}"/>
                </a:ext>
              </a:extLst>
            </p:cNvPr>
            <p:cNvPicPr>
              <a:picLocks noChangeAspect="1"/>
            </p:cNvPicPr>
            <p:nvPr/>
          </p:nvPicPr>
          <p:blipFill>
            <a:blip r:embed="rId3"/>
            <a:stretch>
              <a:fillRect/>
            </a:stretch>
          </p:blipFill>
          <p:spPr>
            <a:xfrm>
              <a:off x="12496800" y="7272616"/>
              <a:ext cx="1752600" cy="749540"/>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1185029" y="624126"/>
            <a:ext cx="9346406" cy="601623"/>
          </a:xfrm>
          <a:prstGeom prst="rect">
            <a:avLst/>
          </a:prstGeom>
          <a:noFill/>
          <a:ln/>
        </p:spPr>
        <p:txBody>
          <a:bodyPr wrap="none" lIns="0" tIns="0" rIns="0" bIns="0" rtlCol="0" anchor="t"/>
          <a:lstStyle/>
          <a:p>
            <a:pPr marL="0" indent="0">
              <a:lnSpc>
                <a:spcPts val="4700"/>
              </a:lnSpc>
              <a:buNone/>
            </a:pPr>
            <a:r>
              <a:rPr lang="en-US" sz="3750" dirty="0">
                <a:solidFill>
                  <a:srgbClr val="F5F0F0"/>
                </a:solidFill>
                <a:latin typeface="Merriweather" pitchFamily="34" charset="0"/>
                <a:ea typeface="Merriweather" pitchFamily="34" charset="-122"/>
                <a:cs typeface="Merriweather" pitchFamily="34" charset="-120"/>
              </a:rPr>
              <a:t>Module 1: Life Insurance Fundamentals</a:t>
            </a:r>
            <a:endParaRPr lang="en-US" sz="3750" dirty="0"/>
          </a:p>
        </p:txBody>
      </p:sp>
      <p:sp>
        <p:nvSpPr>
          <p:cNvPr id="3" name="Text 1"/>
          <p:cNvSpPr/>
          <p:nvPr/>
        </p:nvSpPr>
        <p:spPr>
          <a:xfrm>
            <a:off x="1185029" y="1610797"/>
            <a:ext cx="12260223" cy="1232059"/>
          </a:xfrm>
          <a:prstGeom prst="rect">
            <a:avLst/>
          </a:prstGeom>
          <a:noFill/>
          <a:ln/>
        </p:spPr>
        <p:txBody>
          <a:bodyPr wrap="square" lIns="0" tIns="0" rIns="0" bIns="0" rtlCol="0" anchor="t"/>
          <a:lstStyle/>
          <a:p>
            <a:pPr marL="0" indent="0">
              <a:lnSpc>
                <a:spcPts val="2400"/>
              </a:lnSpc>
              <a:buNone/>
            </a:pPr>
            <a:r>
              <a:rPr lang="en-US" sz="1500" dirty="0">
                <a:solidFill>
                  <a:srgbClr val="E2E6E9"/>
                </a:solidFill>
                <a:latin typeface="Merriweather" pitchFamily="34" charset="0"/>
                <a:ea typeface="Merriweather" pitchFamily="34" charset="-122"/>
                <a:cs typeface="Merriweather" pitchFamily="34" charset="-120"/>
              </a:rPr>
              <a:t>Our Life Insurance module spans 20 hours, divided into 20 one-hour sessions. We begin with an overview of life insurance, exploring various policy types and their benefits. Participants will delve into key terminology, understanding concepts like premiums, sum assured, riders, and beneficiaries. We'll examine different policy structures, focusing on term insurance, whole life, endowment, and ULIPs.</a:t>
            </a:r>
            <a:endParaRPr lang="en-US" sz="1500" dirty="0"/>
          </a:p>
        </p:txBody>
      </p:sp>
      <p:sp>
        <p:nvSpPr>
          <p:cNvPr id="4" name="Text 2"/>
          <p:cNvSpPr/>
          <p:nvPr/>
        </p:nvSpPr>
        <p:spPr>
          <a:xfrm>
            <a:off x="1185029" y="3059430"/>
            <a:ext cx="12260223" cy="616029"/>
          </a:xfrm>
          <a:prstGeom prst="rect">
            <a:avLst/>
          </a:prstGeom>
          <a:noFill/>
          <a:ln/>
        </p:spPr>
        <p:txBody>
          <a:bodyPr wrap="square" lIns="0" tIns="0" rIns="0" bIns="0" rtlCol="0" anchor="t"/>
          <a:lstStyle/>
          <a:p>
            <a:pPr marL="0" indent="0">
              <a:lnSpc>
                <a:spcPts val="2400"/>
              </a:lnSpc>
              <a:buNone/>
            </a:pPr>
            <a:r>
              <a:rPr lang="en-US" sz="1500" dirty="0">
                <a:solidFill>
                  <a:srgbClr val="E2E6E9"/>
                </a:solidFill>
                <a:latin typeface="Merriweather" pitchFamily="34" charset="0"/>
                <a:ea typeface="Merriweather" pitchFamily="34" charset="-122"/>
                <a:cs typeface="Merriweather" pitchFamily="34" charset="-120"/>
              </a:rPr>
              <a:t>The module also covers underwriting basics and risk assessment factors, providing a comprehensive foundation in life insurance principles. Interactive quizzes and webinars will reinforce learning and ensure a thorough grasp of these fundamental concepts.</a:t>
            </a:r>
            <a:endParaRPr lang="en-US" sz="1500" dirty="0"/>
          </a:p>
        </p:txBody>
      </p:sp>
      <p:sp>
        <p:nvSpPr>
          <p:cNvPr id="5" name="Shape 3"/>
          <p:cNvSpPr/>
          <p:nvPr/>
        </p:nvSpPr>
        <p:spPr>
          <a:xfrm>
            <a:off x="1462445" y="3892034"/>
            <a:ext cx="22860" cy="3713321"/>
          </a:xfrm>
          <a:prstGeom prst="roundRect">
            <a:avLst>
              <a:gd name="adj" fmla="val 353800"/>
            </a:avLst>
          </a:prstGeom>
          <a:solidFill>
            <a:srgbClr val="194A99"/>
          </a:solidFill>
          <a:ln/>
        </p:spPr>
      </p:sp>
      <p:sp>
        <p:nvSpPr>
          <p:cNvPr id="6" name="Shape 4"/>
          <p:cNvSpPr/>
          <p:nvPr/>
        </p:nvSpPr>
        <p:spPr>
          <a:xfrm>
            <a:off x="1667649" y="4313753"/>
            <a:ext cx="673894" cy="22860"/>
          </a:xfrm>
          <a:prstGeom prst="roundRect">
            <a:avLst>
              <a:gd name="adj" fmla="val 353800"/>
            </a:avLst>
          </a:prstGeom>
          <a:solidFill>
            <a:srgbClr val="194A99"/>
          </a:solidFill>
          <a:ln/>
        </p:spPr>
      </p:sp>
      <p:sp>
        <p:nvSpPr>
          <p:cNvPr id="7" name="Shape 5"/>
          <p:cNvSpPr/>
          <p:nvPr/>
        </p:nvSpPr>
        <p:spPr>
          <a:xfrm>
            <a:off x="1257240" y="4108609"/>
            <a:ext cx="433268" cy="433268"/>
          </a:xfrm>
          <a:prstGeom prst="roundRect">
            <a:avLst>
              <a:gd name="adj" fmla="val 18667"/>
            </a:avLst>
          </a:prstGeom>
          <a:solidFill>
            <a:srgbClr val="003180"/>
          </a:solidFill>
          <a:ln w="7620">
            <a:solidFill>
              <a:srgbClr val="194A99"/>
            </a:solidFill>
            <a:prstDash val="solid"/>
          </a:ln>
        </p:spPr>
      </p:sp>
      <p:sp>
        <p:nvSpPr>
          <p:cNvPr id="8" name="Text 6"/>
          <p:cNvSpPr/>
          <p:nvPr/>
        </p:nvSpPr>
        <p:spPr>
          <a:xfrm>
            <a:off x="1410236" y="4180761"/>
            <a:ext cx="127159" cy="288846"/>
          </a:xfrm>
          <a:prstGeom prst="rect">
            <a:avLst/>
          </a:prstGeom>
          <a:noFill/>
          <a:ln/>
        </p:spPr>
        <p:txBody>
          <a:bodyPr wrap="none" lIns="0" tIns="0" rIns="0" bIns="0" rtlCol="0" anchor="t"/>
          <a:lstStyle/>
          <a:p>
            <a:pPr marL="0" indent="0" algn="ctr">
              <a:lnSpc>
                <a:spcPts val="2250"/>
              </a:lnSpc>
              <a:buNone/>
            </a:pPr>
            <a:r>
              <a:rPr lang="en-US" sz="2250" dirty="0">
                <a:solidFill>
                  <a:srgbClr val="E2E6E9"/>
                </a:solidFill>
                <a:latin typeface="Merriweather" pitchFamily="34" charset="0"/>
                <a:ea typeface="Merriweather" pitchFamily="34" charset="-122"/>
                <a:cs typeface="Merriweather" pitchFamily="34" charset="-120"/>
              </a:rPr>
              <a:t>1</a:t>
            </a:r>
            <a:endParaRPr lang="en-US" sz="2250" dirty="0"/>
          </a:p>
        </p:txBody>
      </p:sp>
      <p:sp>
        <p:nvSpPr>
          <p:cNvPr id="9" name="Text 7"/>
          <p:cNvSpPr/>
          <p:nvPr/>
        </p:nvSpPr>
        <p:spPr>
          <a:xfrm>
            <a:off x="2532936" y="4084558"/>
            <a:ext cx="3774519" cy="300871"/>
          </a:xfrm>
          <a:prstGeom prst="rect">
            <a:avLst/>
          </a:prstGeom>
          <a:noFill/>
          <a:ln/>
        </p:spPr>
        <p:txBody>
          <a:bodyPr wrap="none" lIns="0" tIns="0" rIns="0" bIns="0" rtlCol="0" anchor="t"/>
          <a:lstStyle/>
          <a:p>
            <a:pPr marL="0" indent="0" algn="l">
              <a:lnSpc>
                <a:spcPts val="2350"/>
              </a:lnSpc>
              <a:buNone/>
            </a:pPr>
            <a:r>
              <a:rPr lang="en-US" sz="1850" dirty="0">
                <a:solidFill>
                  <a:srgbClr val="E2E6E9"/>
                </a:solidFill>
                <a:latin typeface="Merriweather" pitchFamily="34" charset="0"/>
                <a:ea typeface="Merriweather" pitchFamily="34" charset="-122"/>
                <a:cs typeface="Merriweather" pitchFamily="34" charset="-120"/>
              </a:rPr>
              <a:t>Week 1: Introduction and Basics</a:t>
            </a:r>
            <a:endParaRPr lang="en-US" sz="1850" dirty="0"/>
          </a:p>
        </p:txBody>
      </p:sp>
      <p:sp>
        <p:nvSpPr>
          <p:cNvPr id="10" name="Text 8"/>
          <p:cNvSpPr/>
          <p:nvPr/>
        </p:nvSpPr>
        <p:spPr>
          <a:xfrm>
            <a:off x="2532936" y="4500920"/>
            <a:ext cx="10912316" cy="308015"/>
          </a:xfrm>
          <a:prstGeom prst="rect">
            <a:avLst/>
          </a:prstGeom>
          <a:noFill/>
          <a:ln/>
        </p:spPr>
        <p:txBody>
          <a:bodyPr wrap="none" lIns="0" tIns="0" rIns="0" bIns="0" rtlCol="0" anchor="t"/>
          <a:lstStyle/>
          <a:p>
            <a:pPr marL="0" indent="0" algn="l">
              <a:lnSpc>
                <a:spcPts val="2400"/>
              </a:lnSpc>
              <a:buNone/>
            </a:pPr>
            <a:r>
              <a:rPr lang="en-US" sz="1500" dirty="0">
                <a:solidFill>
                  <a:srgbClr val="E2E6E9"/>
                </a:solidFill>
                <a:latin typeface="Merriweather" pitchFamily="34" charset="0"/>
                <a:ea typeface="Merriweather" pitchFamily="34" charset="-122"/>
                <a:cs typeface="Merriweather" pitchFamily="34" charset="-120"/>
              </a:rPr>
              <a:t>Overview of life insurance, policy structures, terminology, types of policies, and underwriting basics.</a:t>
            </a:r>
            <a:endParaRPr lang="en-US" sz="1500" dirty="0"/>
          </a:p>
        </p:txBody>
      </p:sp>
      <p:sp>
        <p:nvSpPr>
          <p:cNvPr id="11" name="Shape 9"/>
          <p:cNvSpPr/>
          <p:nvPr/>
        </p:nvSpPr>
        <p:spPr>
          <a:xfrm>
            <a:off x="1667649" y="5615702"/>
            <a:ext cx="673894" cy="22860"/>
          </a:xfrm>
          <a:prstGeom prst="roundRect">
            <a:avLst>
              <a:gd name="adj" fmla="val 353800"/>
            </a:avLst>
          </a:prstGeom>
          <a:solidFill>
            <a:srgbClr val="194A99"/>
          </a:solidFill>
          <a:ln/>
        </p:spPr>
      </p:sp>
      <p:sp>
        <p:nvSpPr>
          <p:cNvPr id="12" name="Shape 10"/>
          <p:cNvSpPr/>
          <p:nvPr/>
        </p:nvSpPr>
        <p:spPr>
          <a:xfrm>
            <a:off x="1257240" y="5410557"/>
            <a:ext cx="433268" cy="433268"/>
          </a:xfrm>
          <a:prstGeom prst="roundRect">
            <a:avLst>
              <a:gd name="adj" fmla="val 18667"/>
            </a:avLst>
          </a:prstGeom>
          <a:solidFill>
            <a:srgbClr val="003180"/>
          </a:solidFill>
          <a:ln w="7620">
            <a:solidFill>
              <a:srgbClr val="194A99"/>
            </a:solidFill>
            <a:prstDash val="solid"/>
          </a:ln>
        </p:spPr>
      </p:sp>
      <p:sp>
        <p:nvSpPr>
          <p:cNvPr id="13" name="Text 11"/>
          <p:cNvSpPr/>
          <p:nvPr/>
        </p:nvSpPr>
        <p:spPr>
          <a:xfrm>
            <a:off x="1387495" y="5482709"/>
            <a:ext cx="172760" cy="288846"/>
          </a:xfrm>
          <a:prstGeom prst="rect">
            <a:avLst/>
          </a:prstGeom>
          <a:noFill/>
          <a:ln/>
        </p:spPr>
        <p:txBody>
          <a:bodyPr wrap="none" lIns="0" tIns="0" rIns="0" bIns="0" rtlCol="0" anchor="t"/>
          <a:lstStyle/>
          <a:p>
            <a:pPr marL="0" indent="0" algn="ctr">
              <a:lnSpc>
                <a:spcPts val="2250"/>
              </a:lnSpc>
              <a:buNone/>
            </a:pPr>
            <a:r>
              <a:rPr lang="en-US" sz="2250" dirty="0">
                <a:solidFill>
                  <a:srgbClr val="E2E6E9"/>
                </a:solidFill>
                <a:latin typeface="Merriweather" pitchFamily="34" charset="0"/>
                <a:ea typeface="Merriweather" pitchFamily="34" charset="-122"/>
                <a:cs typeface="Merriweather" pitchFamily="34" charset="-120"/>
              </a:rPr>
              <a:t>2</a:t>
            </a:r>
            <a:endParaRPr lang="en-US" sz="2250" dirty="0"/>
          </a:p>
        </p:txBody>
      </p:sp>
      <p:sp>
        <p:nvSpPr>
          <p:cNvPr id="14" name="Text 12"/>
          <p:cNvSpPr/>
          <p:nvPr/>
        </p:nvSpPr>
        <p:spPr>
          <a:xfrm>
            <a:off x="2532936" y="5386507"/>
            <a:ext cx="3283863" cy="300871"/>
          </a:xfrm>
          <a:prstGeom prst="rect">
            <a:avLst/>
          </a:prstGeom>
          <a:noFill/>
          <a:ln/>
        </p:spPr>
        <p:txBody>
          <a:bodyPr wrap="none" lIns="0" tIns="0" rIns="0" bIns="0" rtlCol="0" anchor="t"/>
          <a:lstStyle/>
          <a:p>
            <a:pPr marL="0" indent="0" algn="l">
              <a:lnSpc>
                <a:spcPts val="2350"/>
              </a:lnSpc>
              <a:buNone/>
            </a:pPr>
            <a:r>
              <a:rPr lang="en-US" sz="1850" dirty="0">
                <a:solidFill>
                  <a:srgbClr val="E2E6E9"/>
                </a:solidFill>
                <a:latin typeface="Merriweather" pitchFamily="34" charset="0"/>
                <a:ea typeface="Merriweather" pitchFamily="34" charset="-122"/>
                <a:cs typeface="Merriweather" pitchFamily="34" charset="-120"/>
              </a:rPr>
              <a:t>Week 2: Advanced Concepts</a:t>
            </a:r>
            <a:endParaRPr lang="en-US" sz="1850" dirty="0"/>
          </a:p>
        </p:txBody>
      </p:sp>
      <p:sp>
        <p:nvSpPr>
          <p:cNvPr id="15" name="Text 13"/>
          <p:cNvSpPr/>
          <p:nvPr/>
        </p:nvSpPr>
        <p:spPr>
          <a:xfrm>
            <a:off x="2532936" y="5802868"/>
            <a:ext cx="10912316" cy="308015"/>
          </a:xfrm>
          <a:prstGeom prst="rect">
            <a:avLst/>
          </a:prstGeom>
          <a:noFill/>
          <a:ln/>
        </p:spPr>
        <p:txBody>
          <a:bodyPr wrap="none" lIns="0" tIns="0" rIns="0" bIns="0" rtlCol="0" anchor="t"/>
          <a:lstStyle/>
          <a:p>
            <a:pPr marL="0" indent="0" algn="l">
              <a:lnSpc>
                <a:spcPts val="2400"/>
              </a:lnSpc>
              <a:buNone/>
            </a:pPr>
            <a:r>
              <a:rPr lang="en-US" sz="1500" dirty="0">
                <a:solidFill>
                  <a:srgbClr val="E2E6E9"/>
                </a:solidFill>
                <a:latin typeface="Merriweather" pitchFamily="34" charset="0"/>
                <a:ea typeface="Merriweather" pitchFamily="34" charset="-122"/>
                <a:cs typeface="Merriweather" pitchFamily="34" charset="-120"/>
              </a:rPr>
              <a:t>Financial planning, case studies, claims process, legal and ethical aspects, and future trends in life insurance.</a:t>
            </a:r>
            <a:endParaRPr lang="en-US" sz="1500" dirty="0"/>
          </a:p>
        </p:txBody>
      </p:sp>
      <p:sp>
        <p:nvSpPr>
          <p:cNvPr id="16" name="Shape 14"/>
          <p:cNvSpPr/>
          <p:nvPr/>
        </p:nvSpPr>
        <p:spPr>
          <a:xfrm>
            <a:off x="1667649" y="6917650"/>
            <a:ext cx="673894" cy="22860"/>
          </a:xfrm>
          <a:prstGeom prst="roundRect">
            <a:avLst>
              <a:gd name="adj" fmla="val 353800"/>
            </a:avLst>
          </a:prstGeom>
          <a:solidFill>
            <a:srgbClr val="194A99"/>
          </a:solidFill>
          <a:ln/>
        </p:spPr>
      </p:sp>
      <p:sp>
        <p:nvSpPr>
          <p:cNvPr id="17" name="Shape 15"/>
          <p:cNvSpPr/>
          <p:nvPr/>
        </p:nvSpPr>
        <p:spPr>
          <a:xfrm>
            <a:off x="1257240" y="6712506"/>
            <a:ext cx="433268" cy="433268"/>
          </a:xfrm>
          <a:prstGeom prst="roundRect">
            <a:avLst>
              <a:gd name="adj" fmla="val 18667"/>
            </a:avLst>
          </a:prstGeom>
          <a:solidFill>
            <a:srgbClr val="003180"/>
          </a:solidFill>
          <a:ln w="7620">
            <a:solidFill>
              <a:srgbClr val="194A99"/>
            </a:solidFill>
            <a:prstDash val="solid"/>
          </a:ln>
        </p:spPr>
      </p:sp>
      <p:sp>
        <p:nvSpPr>
          <p:cNvPr id="18" name="Text 16"/>
          <p:cNvSpPr/>
          <p:nvPr/>
        </p:nvSpPr>
        <p:spPr>
          <a:xfrm>
            <a:off x="1392972" y="6784658"/>
            <a:ext cx="161806" cy="288846"/>
          </a:xfrm>
          <a:prstGeom prst="rect">
            <a:avLst/>
          </a:prstGeom>
          <a:noFill/>
          <a:ln/>
        </p:spPr>
        <p:txBody>
          <a:bodyPr wrap="none" lIns="0" tIns="0" rIns="0" bIns="0" rtlCol="0" anchor="t"/>
          <a:lstStyle/>
          <a:p>
            <a:pPr marL="0" indent="0" algn="ctr">
              <a:lnSpc>
                <a:spcPts val="2250"/>
              </a:lnSpc>
              <a:buNone/>
            </a:pPr>
            <a:r>
              <a:rPr lang="en-US" sz="2250" dirty="0">
                <a:solidFill>
                  <a:srgbClr val="E2E6E9"/>
                </a:solidFill>
                <a:latin typeface="Merriweather" pitchFamily="34" charset="0"/>
                <a:ea typeface="Merriweather" pitchFamily="34" charset="-122"/>
                <a:cs typeface="Merriweather" pitchFamily="34" charset="-120"/>
              </a:rPr>
              <a:t>3</a:t>
            </a:r>
            <a:endParaRPr lang="en-US" sz="2250" dirty="0"/>
          </a:p>
        </p:txBody>
      </p:sp>
      <p:sp>
        <p:nvSpPr>
          <p:cNvPr id="19" name="Text 17"/>
          <p:cNvSpPr/>
          <p:nvPr/>
        </p:nvSpPr>
        <p:spPr>
          <a:xfrm>
            <a:off x="2532936" y="6688455"/>
            <a:ext cx="4005739" cy="300871"/>
          </a:xfrm>
          <a:prstGeom prst="rect">
            <a:avLst/>
          </a:prstGeom>
          <a:noFill/>
          <a:ln/>
        </p:spPr>
        <p:txBody>
          <a:bodyPr wrap="none" lIns="0" tIns="0" rIns="0" bIns="0" rtlCol="0" anchor="t"/>
          <a:lstStyle/>
          <a:p>
            <a:pPr marL="0" indent="0" algn="l">
              <a:lnSpc>
                <a:spcPts val="2350"/>
              </a:lnSpc>
              <a:buNone/>
            </a:pPr>
            <a:r>
              <a:rPr lang="en-US" sz="1850" dirty="0">
                <a:solidFill>
                  <a:srgbClr val="E2E6E9"/>
                </a:solidFill>
                <a:latin typeface="Merriweather" pitchFamily="34" charset="0"/>
                <a:ea typeface="Merriweather" pitchFamily="34" charset="-122"/>
                <a:cs typeface="Merriweather" pitchFamily="34" charset="-120"/>
              </a:rPr>
              <a:t>Throughout: Interactive Learning</a:t>
            </a:r>
            <a:endParaRPr lang="en-US" sz="1850" dirty="0"/>
          </a:p>
        </p:txBody>
      </p:sp>
      <p:sp>
        <p:nvSpPr>
          <p:cNvPr id="20" name="Text 18"/>
          <p:cNvSpPr/>
          <p:nvPr/>
        </p:nvSpPr>
        <p:spPr>
          <a:xfrm>
            <a:off x="2532936" y="7104817"/>
            <a:ext cx="10912316" cy="308015"/>
          </a:xfrm>
          <a:prstGeom prst="rect">
            <a:avLst/>
          </a:prstGeom>
          <a:noFill/>
          <a:ln/>
        </p:spPr>
        <p:txBody>
          <a:bodyPr wrap="none" lIns="0" tIns="0" rIns="0" bIns="0" rtlCol="0" anchor="t"/>
          <a:lstStyle/>
          <a:p>
            <a:pPr marL="0" indent="0" algn="l">
              <a:lnSpc>
                <a:spcPts val="2400"/>
              </a:lnSpc>
              <a:buNone/>
            </a:pPr>
            <a:r>
              <a:rPr lang="en-US" sz="1500" dirty="0">
                <a:solidFill>
                  <a:srgbClr val="E2E6E9"/>
                </a:solidFill>
                <a:latin typeface="Merriweather" pitchFamily="34" charset="0"/>
                <a:ea typeface="Merriweather" pitchFamily="34" charset="-122"/>
                <a:cs typeface="Merriweather" pitchFamily="34" charset="-120"/>
              </a:rPr>
              <a:t>Quizzes, role-plays, and webinars to reinforce concepts and provide practical experience.</a:t>
            </a:r>
            <a:endParaRPr lang="en-US" sz="1500" dirty="0"/>
          </a:p>
        </p:txBody>
      </p:sp>
      <p:grpSp>
        <p:nvGrpSpPr>
          <p:cNvPr id="21" name="Group 20">
            <a:extLst>
              <a:ext uri="{FF2B5EF4-FFF2-40B4-BE49-F238E27FC236}">
                <a16:creationId xmlns:a16="http://schemas.microsoft.com/office/drawing/2014/main" id="{3819DC00-1A6F-F441-93CC-2F5B7E3C5334}"/>
              </a:ext>
            </a:extLst>
          </p:cNvPr>
          <p:cNvGrpSpPr/>
          <p:nvPr/>
        </p:nvGrpSpPr>
        <p:grpSpPr>
          <a:xfrm>
            <a:off x="12242800" y="7240429"/>
            <a:ext cx="2270034" cy="884668"/>
            <a:chOff x="12242800" y="7240429"/>
            <a:chExt cx="2270034" cy="884668"/>
          </a:xfrm>
        </p:grpSpPr>
        <p:sp>
          <p:nvSpPr>
            <p:cNvPr id="22" name="TextBox 21">
              <a:extLst>
                <a:ext uri="{FF2B5EF4-FFF2-40B4-BE49-F238E27FC236}">
                  <a16:creationId xmlns:a16="http://schemas.microsoft.com/office/drawing/2014/main" id="{3B5720EE-4614-6740-93C1-AE4CB6E43182}"/>
                </a:ext>
              </a:extLst>
            </p:cNvPr>
            <p:cNvSpPr txBox="1"/>
            <p:nvPr/>
          </p:nvSpPr>
          <p:spPr>
            <a:xfrm>
              <a:off x="12242800" y="7240429"/>
              <a:ext cx="2270034" cy="884668"/>
            </a:xfrm>
            <a:prstGeom prst="rect">
              <a:avLst/>
            </a:prstGeom>
            <a:solidFill>
              <a:schemeClr val="accent2">
                <a:lumMod val="60000"/>
                <a:lumOff val="40000"/>
              </a:schemeClr>
            </a:solidFill>
          </p:spPr>
          <p:txBody>
            <a:bodyPr wrap="square" rtlCol="0">
              <a:spAutoFit/>
            </a:bodyPr>
            <a:lstStyle/>
            <a:p>
              <a:endParaRPr lang="en-US" dirty="0"/>
            </a:p>
          </p:txBody>
        </p:sp>
        <p:pic>
          <p:nvPicPr>
            <p:cNvPr id="23" name="Picture 22" descr="dva logo.png">
              <a:extLst>
                <a:ext uri="{FF2B5EF4-FFF2-40B4-BE49-F238E27FC236}">
                  <a16:creationId xmlns:a16="http://schemas.microsoft.com/office/drawing/2014/main" id="{E7C92377-2080-0F45-9B8C-8FA0FCB3974C}"/>
                </a:ext>
              </a:extLst>
            </p:cNvPr>
            <p:cNvPicPr>
              <a:picLocks noChangeAspect="1"/>
            </p:cNvPicPr>
            <p:nvPr/>
          </p:nvPicPr>
          <p:blipFill>
            <a:blip r:embed="rId3"/>
            <a:stretch>
              <a:fillRect/>
            </a:stretch>
          </p:blipFill>
          <p:spPr>
            <a:xfrm>
              <a:off x="12496800" y="7272616"/>
              <a:ext cx="1752600" cy="749540"/>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1185029" y="544949"/>
            <a:ext cx="8356759" cy="619244"/>
          </a:xfrm>
          <a:prstGeom prst="rect">
            <a:avLst/>
          </a:prstGeom>
          <a:noFill/>
          <a:ln/>
        </p:spPr>
        <p:txBody>
          <a:bodyPr wrap="none" lIns="0" tIns="0" rIns="0" bIns="0" rtlCol="0" anchor="t"/>
          <a:lstStyle/>
          <a:p>
            <a:pPr marL="0" indent="0">
              <a:lnSpc>
                <a:spcPts val="4850"/>
              </a:lnSpc>
              <a:buNone/>
            </a:pPr>
            <a:r>
              <a:rPr lang="en-US" sz="3900" dirty="0">
                <a:solidFill>
                  <a:srgbClr val="F5F0F0"/>
                </a:solidFill>
                <a:latin typeface="Merriweather" pitchFamily="34" charset="0"/>
                <a:ea typeface="Merriweather" pitchFamily="34" charset="-122"/>
                <a:cs typeface="Merriweather" pitchFamily="34" charset="-120"/>
              </a:rPr>
              <a:t>Advanced Life Insurance Concepts</a:t>
            </a:r>
            <a:endParaRPr lang="en-US" sz="3900" dirty="0"/>
          </a:p>
        </p:txBody>
      </p:sp>
      <p:sp>
        <p:nvSpPr>
          <p:cNvPr id="3" name="Text 1"/>
          <p:cNvSpPr/>
          <p:nvPr/>
        </p:nvSpPr>
        <p:spPr>
          <a:xfrm>
            <a:off x="1185029" y="1560433"/>
            <a:ext cx="12260223" cy="1267778"/>
          </a:xfrm>
          <a:prstGeom prst="rect">
            <a:avLst/>
          </a:prstGeom>
          <a:noFill/>
          <a:ln/>
        </p:spPr>
        <p:txBody>
          <a:bodyPr wrap="square" lIns="0" tIns="0" rIns="0" bIns="0" rtlCol="0" anchor="t"/>
          <a:lstStyle/>
          <a:p>
            <a:pPr marL="0" indent="0">
              <a:lnSpc>
                <a:spcPts val="2450"/>
              </a:lnSpc>
              <a:buNone/>
            </a:pPr>
            <a:r>
              <a:rPr lang="en-US" sz="1550" dirty="0">
                <a:solidFill>
                  <a:srgbClr val="E2E6E9"/>
                </a:solidFill>
                <a:latin typeface="Merriweather" pitchFamily="34" charset="0"/>
                <a:ea typeface="Merriweather" pitchFamily="34" charset="-122"/>
                <a:cs typeface="Merriweather" pitchFamily="34" charset="-120"/>
              </a:rPr>
              <a:t>As we progress into the second week of the Life Insurance module, we delve deeper into advanced concepts and customer needs. We explore the crucial role of life insurance in personal financial planning and examine how different policies suit various life stages through engaging case studies. Participants will gain insights into the claims process and settlement, including claim types, processing steps, and common challenges.</a:t>
            </a:r>
            <a:endParaRPr lang="en-US" sz="1550" dirty="0"/>
          </a:p>
        </p:txBody>
      </p:sp>
      <p:sp>
        <p:nvSpPr>
          <p:cNvPr id="4" name="Text 2"/>
          <p:cNvSpPr/>
          <p:nvPr/>
        </p:nvSpPr>
        <p:spPr>
          <a:xfrm>
            <a:off x="1185029" y="3051096"/>
            <a:ext cx="12260223" cy="1267778"/>
          </a:xfrm>
          <a:prstGeom prst="rect">
            <a:avLst/>
          </a:prstGeom>
          <a:noFill/>
          <a:ln/>
        </p:spPr>
        <p:txBody>
          <a:bodyPr wrap="square" lIns="0" tIns="0" rIns="0" bIns="0" rtlCol="0" anchor="t"/>
          <a:lstStyle/>
          <a:p>
            <a:pPr marL="0" indent="0">
              <a:lnSpc>
                <a:spcPts val="2450"/>
              </a:lnSpc>
              <a:buNone/>
            </a:pPr>
            <a:r>
              <a:rPr lang="en-US" sz="1550" dirty="0">
                <a:solidFill>
                  <a:srgbClr val="E2E6E9"/>
                </a:solidFill>
                <a:latin typeface="Merriweather" pitchFamily="34" charset="0"/>
                <a:ea typeface="Merriweather" pitchFamily="34" charset="-122"/>
                <a:cs typeface="Merriweather" pitchFamily="34" charset="-120"/>
              </a:rPr>
              <a:t>The module also covers legal and ethical aspects of life insurance, emphasizing regulatory guidelines and ethical considerations. We focus on customer needs analysis techniques and product customization, applying these skills in real-life scenarios. The section concludes with a look at future trends in life insurance, including digital platforms and InsurTech innovations.</a:t>
            </a:r>
            <a:endParaRPr lang="en-US" sz="1550" dirty="0"/>
          </a:p>
        </p:txBody>
      </p:sp>
      <p:sp>
        <p:nvSpPr>
          <p:cNvPr id="5" name="Shape 3"/>
          <p:cNvSpPr/>
          <p:nvPr/>
        </p:nvSpPr>
        <p:spPr>
          <a:xfrm>
            <a:off x="1185029" y="4541758"/>
            <a:ext cx="6031111" cy="1473756"/>
          </a:xfrm>
          <a:prstGeom prst="roundRect">
            <a:avLst>
              <a:gd name="adj" fmla="val 5647"/>
            </a:avLst>
          </a:prstGeom>
          <a:solidFill>
            <a:srgbClr val="003180"/>
          </a:solidFill>
          <a:ln w="7620">
            <a:solidFill>
              <a:srgbClr val="194A99"/>
            </a:solidFill>
            <a:prstDash val="solid"/>
          </a:ln>
        </p:spPr>
      </p:sp>
      <p:sp>
        <p:nvSpPr>
          <p:cNvPr id="6" name="Text 4"/>
          <p:cNvSpPr/>
          <p:nvPr/>
        </p:nvSpPr>
        <p:spPr>
          <a:xfrm>
            <a:off x="1390769" y="4747498"/>
            <a:ext cx="2476976" cy="309563"/>
          </a:xfrm>
          <a:prstGeom prst="rect">
            <a:avLst/>
          </a:prstGeom>
          <a:noFill/>
          <a:ln/>
        </p:spPr>
        <p:txBody>
          <a:bodyPr wrap="none" lIns="0" tIns="0" rIns="0" bIns="0" rtlCol="0" anchor="t"/>
          <a:lstStyle/>
          <a:p>
            <a:pPr marL="0" indent="0">
              <a:lnSpc>
                <a:spcPts val="2400"/>
              </a:lnSpc>
              <a:buNone/>
            </a:pPr>
            <a:r>
              <a:rPr lang="en-US" sz="1950" dirty="0">
                <a:solidFill>
                  <a:srgbClr val="E2E6E9"/>
                </a:solidFill>
                <a:latin typeface="Merriweather" pitchFamily="34" charset="0"/>
                <a:ea typeface="Merriweather" pitchFamily="34" charset="-122"/>
                <a:cs typeface="Merriweather" pitchFamily="34" charset="-120"/>
              </a:rPr>
              <a:t>Financial Planning</a:t>
            </a:r>
            <a:endParaRPr lang="en-US" sz="1950" dirty="0"/>
          </a:p>
        </p:txBody>
      </p:sp>
      <p:sp>
        <p:nvSpPr>
          <p:cNvPr id="7" name="Text 5"/>
          <p:cNvSpPr/>
          <p:nvPr/>
        </p:nvSpPr>
        <p:spPr>
          <a:xfrm>
            <a:off x="1390769" y="5175885"/>
            <a:ext cx="5619631" cy="633889"/>
          </a:xfrm>
          <a:prstGeom prst="rect">
            <a:avLst/>
          </a:prstGeom>
          <a:noFill/>
          <a:ln/>
        </p:spPr>
        <p:txBody>
          <a:bodyPr wrap="square" lIns="0" tIns="0" rIns="0" bIns="0" rtlCol="0" anchor="t"/>
          <a:lstStyle/>
          <a:p>
            <a:pPr marL="0" indent="0">
              <a:lnSpc>
                <a:spcPts val="2450"/>
              </a:lnSpc>
              <a:buNone/>
            </a:pPr>
            <a:r>
              <a:rPr lang="en-US" sz="1550" dirty="0">
                <a:solidFill>
                  <a:srgbClr val="E2E6E9"/>
                </a:solidFill>
                <a:latin typeface="Merriweather" pitchFamily="34" charset="0"/>
                <a:ea typeface="Merriweather" pitchFamily="34" charset="-122"/>
                <a:cs typeface="Merriweather" pitchFamily="34" charset="-120"/>
              </a:rPr>
              <a:t>Understand the role of life insurance in comprehensive financial planning.</a:t>
            </a:r>
            <a:endParaRPr lang="en-US" sz="1550" dirty="0"/>
          </a:p>
        </p:txBody>
      </p:sp>
      <p:sp>
        <p:nvSpPr>
          <p:cNvPr id="8" name="Shape 6"/>
          <p:cNvSpPr/>
          <p:nvPr/>
        </p:nvSpPr>
        <p:spPr>
          <a:xfrm>
            <a:off x="7414260" y="4541758"/>
            <a:ext cx="6031111" cy="1473756"/>
          </a:xfrm>
          <a:prstGeom prst="roundRect">
            <a:avLst>
              <a:gd name="adj" fmla="val 5647"/>
            </a:avLst>
          </a:prstGeom>
          <a:solidFill>
            <a:srgbClr val="003180"/>
          </a:solidFill>
          <a:ln w="7620">
            <a:solidFill>
              <a:srgbClr val="194A99"/>
            </a:solidFill>
            <a:prstDash val="solid"/>
          </a:ln>
        </p:spPr>
      </p:sp>
      <p:sp>
        <p:nvSpPr>
          <p:cNvPr id="9" name="Text 7"/>
          <p:cNvSpPr/>
          <p:nvPr/>
        </p:nvSpPr>
        <p:spPr>
          <a:xfrm>
            <a:off x="7620000" y="4747498"/>
            <a:ext cx="2476976" cy="309563"/>
          </a:xfrm>
          <a:prstGeom prst="rect">
            <a:avLst/>
          </a:prstGeom>
          <a:noFill/>
          <a:ln/>
        </p:spPr>
        <p:txBody>
          <a:bodyPr wrap="none" lIns="0" tIns="0" rIns="0" bIns="0" rtlCol="0" anchor="t"/>
          <a:lstStyle/>
          <a:p>
            <a:pPr marL="0" indent="0">
              <a:lnSpc>
                <a:spcPts val="2400"/>
              </a:lnSpc>
              <a:buNone/>
            </a:pPr>
            <a:r>
              <a:rPr lang="en-US" sz="1950" dirty="0">
                <a:solidFill>
                  <a:srgbClr val="E2E6E9"/>
                </a:solidFill>
                <a:latin typeface="Merriweather" pitchFamily="34" charset="0"/>
                <a:ea typeface="Merriweather" pitchFamily="34" charset="-122"/>
                <a:cs typeface="Merriweather" pitchFamily="34" charset="-120"/>
              </a:rPr>
              <a:t>Claims Handling</a:t>
            </a:r>
            <a:endParaRPr lang="en-US" sz="1950" dirty="0"/>
          </a:p>
        </p:txBody>
      </p:sp>
      <p:sp>
        <p:nvSpPr>
          <p:cNvPr id="10" name="Text 8"/>
          <p:cNvSpPr/>
          <p:nvPr/>
        </p:nvSpPr>
        <p:spPr>
          <a:xfrm>
            <a:off x="7620000" y="5175885"/>
            <a:ext cx="5619631" cy="633889"/>
          </a:xfrm>
          <a:prstGeom prst="rect">
            <a:avLst/>
          </a:prstGeom>
          <a:noFill/>
          <a:ln/>
        </p:spPr>
        <p:txBody>
          <a:bodyPr wrap="square" lIns="0" tIns="0" rIns="0" bIns="0" rtlCol="0" anchor="t"/>
          <a:lstStyle/>
          <a:p>
            <a:pPr marL="0" indent="0">
              <a:lnSpc>
                <a:spcPts val="2450"/>
              </a:lnSpc>
              <a:buNone/>
            </a:pPr>
            <a:r>
              <a:rPr lang="en-US" sz="1550" dirty="0">
                <a:solidFill>
                  <a:srgbClr val="E2E6E9"/>
                </a:solidFill>
                <a:latin typeface="Merriweather" pitchFamily="34" charset="0"/>
                <a:ea typeface="Merriweather" pitchFamily="34" charset="-122"/>
                <a:cs typeface="Merriweather" pitchFamily="34" charset="-120"/>
              </a:rPr>
              <a:t>Learn the intricacies of the claims process and settlement procedures.</a:t>
            </a:r>
            <a:endParaRPr lang="en-US" sz="1550" dirty="0"/>
          </a:p>
        </p:txBody>
      </p:sp>
      <p:sp>
        <p:nvSpPr>
          <p:cNvPr id="11" name="Shape 9"/>
          <p:cNvSpPr/>
          <p:nvPr/>
        </p:nvSpPr>
        <p:spPr>
          <a:xfrm>
            <a:off x="1185029" y="6213634"/>
            <a:ext cx="6031111" cy="1473756"/>
          </a:xfrm>
          <a:prstGeom prst="roundRect">
            <a:avLst>
              <a:gd name="adj" fmla="val 5647"/>
            </a:avLst>
          </a:prstGeom>
          <a:solidFill>
            <a:srgbClr val="003180"/>
          </a:solidFill>
          <a:ln w="7620">
            <a:solidFill>
              <a:srgbClr val="194A99"/>
            </a:solidFill>
            <a:prstDash val="solid"/>
          </a:ln>
        </p:spPr>
      </p:sp>
      <p:sp>
        <p:nvSpPr>
          <p:cNvPr id="12" name="Text 10"/>
          <p:cNvSpPr/>
          <p:nvPr/>
        </p:nvSpPr>
        <p:spPr>
          <a:xfrm>
            <a:off x="1390769" y="6419374"/>
            <a:ext cx="2763322" cy="309563"/>
          </a:xfrm>
          <a:prstGeom prst="rect">
            <a:avLst/>
          </a:prstGeom>
          <a:noFill/>
          <a:ln/>
        </p:spPr>
        <p:txBody>
          <a:bodyPr wrap="none" lIns="0" tIns="0" rIns="0" bIns="0" rtlCol="0" anchor="t"/>
          <a:lstStyle/>
          <a:p>
            <a:pPr marL="0" indent="0">
              <a:lnSpc>
                <a:spcPts val="2400"/>
              </a:lnSpc>
              <a:buNone/>
            </a:pPr>
            <a:r>
              <a:rPr lang="en-US" sz="1950" dirty="0">
                <a:solidFill>
                  <a:srgbClr val="E2E6E9"/>
                </a:solidFill>
                <a:latin typeface="Merriweather" pitchFamily="34" charset="0"/>
                <a:ea typeface="Merriweather" pitchFamily="34" charset="-122"/>
                <a:cs typeface="Merriweather" pitchFamily="34" charset="-120"/>
              </a:rPr>
              <a:t>Ethical Considerations</a:t>
            </a:r>
            <a:endParaRPr lang="en-US" sz="1950" dirty="0"/>
          </a:p>
        </p:txBody>
      </p:sp>
      <p:sp>
        <p:nvSpPr>
          <p:cNvPr id="13" name="Text 11"/>
          <p:cNvSpPr/>
          <p:nvPr/>
        </p:nvSpPr>
        <p:spPr>
          <a:xfrm>
            <a:off x="1390769" y="6847761"/>
            <a:ext cx="5619631" cy="633889"/>
          </a:xfrm>
          <a:prstGeom prst="rect">
            <a:avLst/>
          </a:prstGeom>
          <a:noFill/>
          <a:ln/>
        </p:spPr>
        <p:txBody>
          <a:bodyPr wrap="square" lIns="0" tIns="0" rIns="0" bIns="0" rtlCol="0" anchor="t"/>
          <a:lstStyle/>
          <a:p>
            <a:pPr marL="0" indent="0">
              <a:lnSpc>
                <a:spcPts val="2450"/>
              </a:lnSpc>
              <a:buNone/>
            </a:pPr>
            <a:r>
              <a:rPr lang="en-US" sz="1550" dirty="0">
                <a:solidFill>
                  <a:srgbClr val="E2E6E9"/>
                </a:solidFill>
                <a:latin typeface="Merriweather" pitchFamily="34" charset="0"/>
                <a:ea typeface="Merriweather" pitchFamily="34" charset="-122"/>
                <a:cs typeface="Merriweather" pitchFamily="34" charset="-120"/>
              </a:rPr>
              <a:t>Explore legal and ethical aspects of life insurance practices.</a:t>
            </a:r>
            <a:endParaRPr lang="en-US" sz="1550" dirty="0"/>
          </a:p>
        </p:txBody>
      </p:sp>
      <p:sp>
        <p:nvSpPr>
          <p:cNvPr id="14" name="Shape 12"/>
          <p:cNvSpPr/>
          <p:nvPr/>
        </p:nvSpPr>
        <p:spPr>
          <a:xfrm>
            <a:off x="7414260" y="6213634"/>
            <a:ext cx="6031111" cy="1473756"/>
          </a:xfrm>
          <a:prstGeom prst="roundRect">
            <a:avLst>
              <a:gd name="adj" fmla="val 5647"/>
            </a:avLst>
          </a:prstGeom>
          <a:solidFill>
            <a:srgbClr val="003180"/>
          </a:solidFill>
          <a:ln w="7620">
            <a:solidFill>
              <a:srgbClr val="194A99"/>
            </a:solidFill>
            <a:prstDash val="solid"/>
          </a:ln>
        </p:spPr>
      </p:sp>
      <p:sp>
        <p:nvSpPr>
          <p:cNvPr id="15" name="Text 13"/>
          <p:cNvSpPr/>
          <p:nvPr/>
        </p:nvSpPr>
        <p:spPr>
          <a:xfrm>
            <a:off x="7620000" y="6419374"/>
            <a:ext cx="2476976" cy="309563"/>
          </a:xfrm>
          <a:prstGeom prst="rect">
            <a:avLst/>
          </a:prstGeom>
          <a:noFill/>
          <a:ln/>
        </p:spPr>
        <p:txBody>
          <a:bodyPr wrap="none" lIns="0" tIns="0" rIns="0" bIns="0" rtlCol="0" anchor="t"/>
          <a:lstStyle/>
          <a:p>
            <a:pPr marL="0" indent="0">
              <a:lnSpc>
                <a:spcPts val="2400"/>
              </a:lnSpc>
              <a:buNone/>
            </a:pPr>
            <a:r>
              <a:rPr lang="en-US" sz="1950" dirty="0">
                <a:solidFill>
                  <a:srgbClr val="E2E6E9"/>
                </a:solidFill>
                <a:latin typeface="Merriweather" pitchFamily="34" charset="0"/>
                <a:ea typeface="Merriweather" pitchFamily="34" charset="-122"/>
                <a:cs typeface="Merriweather" pitchFamily="34" charset="-120"/>
              </a:rPr>
              <a:t>Future Trends</a:t>
            </a:r>
            <a:endParaRPr lang="en-US" sz="1950" dirty="0"/>
          </a:p>
        </p:txBody>
      </p:sp>
      <p:sp>
        <p:nvSpPr>
          <p:cNvPr id="16" name="Text 14"/>
          <p:cNvSpPr/>
          <p:nvPr/>
        </p:nvSpPr>
        <p:spPr>
          <a:xfrm>
            <a:off x="7620000" y="6847761"/>
            <a:ext cx="5619631" cy="633889"/>
          </a:xfrm>
          <a:prstGeom prst="rect">
            <a:avLst/>
          </a:prstGeom>
          <a:noFill/>
          <a:ln/>
        </p:spPr>
        <p:txBody>
          <a:bodyPr wrap="square" lIns="0" tIns="0" rIns="0" bIns="0" rtlCol="0" anchor="t"/>
          <a:lstStyle/>
          <a:p>
            <a:pPr marL="0" indent="0">
              <a:lnSpc>
                <a:spcPts val="2450"/>
              </a:lnSpc>
              <a:buNone/>
            </a:pPr>
            <a:r>
              <a:rPr lang="en-US" sz="1550" dirty="0">
                <a:solidFill>
                  <a:srgbClr val="E2E6E9"/>
                </a:solidFill>
                <a:latin typeface="Merriweather" pitchFamily="34" charset="0"/>
                <a:ea typeface="Merriweather" pitchFamily="34" charset="-122"/>
                <a:cs typeface="Merriweather" pitchFamily="34" charset="-120"/>
              </a:rPr>
              <a:t>Gain insights into emerging trends like digital platforms and InsurTech.</a:t>
            </a:r>
            <a:endParaRPr lang="en-US" sz="1550" dirty="0"/>
          </a:p>
        </p:txBody>
      </p:sp>
      <p:grpSp>
        <p:nvGrpSpPr>
          <p:cNvPr id="17" name="Group 16">
            <a:extLst>
              <a:ext uri="{FF2B5EF4-FFF2-40B4-BE49-F238E27FC236}">
                <a16:creationId xmlns:a16="http://schemas.microsoft.com/office/drawing/2014/main" id="{CC8F1C22-14A5-BD45-B9D1-330C3A190FF6}"/>
              </a:ext>
            </a:extLst>
          </p:cNvPr>
          <p:cNvGrpSpPr/>
          <p:nvPr/>
        </p:nvGrpSpPr>
        <p:grpSpPr>
          <a:xfrm>
            <a:off x="12579530" y="7491207"/>
            <a:ext cx="1933303" cy="633889"/>
            <a:chOff x="12242800" y="7240429"/>
            <a:chExt cx="2270034" cy="884668"/>
          </a:xfrm>
        </p:grpSpPr>
        <p:sp>
          <p:nvSpPr>
            <p:cNvPr id="18" name="TextBox 17">
              <a:extLst>
                <a:ext uri="{FF2B5EF4-FFF2-40B4-BE49-F238E27FC236}">
                  <a16:creationId xmlns:a16="http://schemas.microsoft.com/office/drawing/2014/main" id="{585BAD9A-D6C3-C346-BEFA-923ACAC59CFA}"/>
                </a:ext>
              </a:extLst>
            </p:cNvPr>
            <p:cNvSpPr txBox="1"/>
            <p:nvPr/>
          </p:nvSpPr>
          <p:spPr>
            <a:xfrm>
              <a:off x="12242800" y="7240429"/>
              <a:ext cx="2270034" cy="884668"/>
            </a:xfrm>
            <a:prstGeom prst="rect">
              <a:avLst/>
            </a:prstGeom>
            <a:solidFill>
              <a:schemeClr val="accent2">
                <a:lumMod val="60000"/>
                <a:lumOff val="40000"/>
              </a:schemeClr>
            </a:solidFill>
          </p:spPr>
          <p:txBody>
            <a:bodyPr wrap="square" rtlCol="0">
              <a:spAutoFit/>
            </a:bodyPr>
            <a:lstStyle/>
            <a:p>
              <a:endParaRPr lang="en-US" dirty="0"/>
            </a:p>
          </p:txBody>
        </p:sp>
        <p:pic>
          <p:nvPicPr>
            <p:cNvPr id="19" name="Picture 18" descr="dva logo.png">
              <a:extLst>
                <a:ext uri="{FF2B5EF4-FFF2-40B4-BE49-F238E27FC236}">
                  <a16:creationId xmlns:a16="http://schemas.microsoft.com/office/drawing/2014/main" id="{2040E2F2-C80C-9C44-9AD9-AB48478CF7D0}"/>
                </a:ext>
              </a:extLst>
            </p:cNvPr>
            <p:cNvPicPr>
              <a:picLocks noChangeAspect="1"/>
            </p:cNvPicPr>
            <p:nvPr/>
          </p:nvPicPr>
          <p:blipFill>
            <a:blip r:embed="rId3"/>
            <a:stretch>
              <a:fillRect/>
            </a:stretch>
          </p:blipFill>
          <p:spPr>
            <a:xfrm>
              <a:off x="12496800" y="7272616"/>
              <a:ext cx="1752600" cy="749540"/>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1185029" y="801172"/>
            <a:ext cx="10640497" cy="703778"/>
          </a:xfrm>
          <a:prstGeom prst="rect">
            <a:avLst/>
          </a:prstGeom>
          <a:noFill/>
          <a:ln/>
        </p:spPr>
        <p:txBody>
          <a:bodyPr wrap="none" lIns="0" tIns="0" rIns="0" bIns="0" rtlCol="0" anchor="t"/>
          <a:lstStyle/>
          <a:p>
            <a:pPr marL="0" indent="0">
              <a:lnSpc>
                <a:spcPts val="5500"/>
              </a:lnSpc>
              <a:buNone/>
            </a:pPr>
            <a:r>
              <a:rPr lang="en-US" sz="4400" dirty="0">
                <a:solidFill>
                  <a:srgbClr val="F5F0F0"/>
                </a:solidFill>
                <a:latin typeface="Merriweather" pitchFamily="34" charset="0"/>
                <a:ea typeface="Merriweather" pitchFamily="34" charset="-122"/>
                <a:cs typeface="Merriweather" pitchFamily="34" charset="-120"/>
              </a:rPr>
              <a:t>Module 2: Health Insurance Essentials</a:t>
            </a:r>
            <a:endParaRPr lang="en-US" sz="4400" dirty="0"/>
          </a:p>
        </p:txBody>
      </p:sp>
      <p:sp>
        <p:nvSpPr>
          <p:cNvPr id="3" name="Text 1"/>
          <p:cNvSpPr/>
          <p:nvPr/>
        </p:nvSpPr>
        <p:spPr>
          <a:xfrm>
            <a:off x="1185029" y="1955244"/>
            <a:ext cx="12260223" cy="1440656"/>
          </a:xfrm>
          <a:prstGeom prst="rect">
            <a:avLst/>
          </a:prstGeom>
          <a:noFill/>
          <a:ln/>
        </p:spPr>
        <p:txBody>
          <a:bodyPr wrap="square" lIns="0" tIns="0" rIns="0" bIns="0" rtlCol="0" anchor="t"/>
          <a:lstStyle/>
          <a:p>
            <a:pPr marL="0" indent="0">
              <a:lnSpc>
                <a:spcPts val="2800"/>
              </a:lnSpc>
              <a:buNone/>
            </a:pPr>
            <a:r>
              <a:rPr lang="en-US" sz="1750" dirty="0">
                <a:solidFill>
                  <a:srgbClr val="E2E6E9"/>
                </a:solidFill>
                <a:latin typeface="Merriweather" pitchFamily="34" charset="0"/>
                <a:ea typeface="Merriweather" pitchFamily="34" charset="-122"/>
                <a:cs typeface="Merriweather" pitchFamily="34" charset="-120"/>
              </a:rPr>
              <a:t>Our Health Insurance module, spanning 20 hours over 20 sessions, begins with a comprehensive introduction to health insurance fundamentals. Participants will gain a deep understanding of health insurance structures, purposes, and key medical terminology. We'll explore various coverage options, including inpatient, outpatient, and maternity care, through detailed policy comparisons and case studies.</a:t>
            </a:r>
            <a:endParaRPr lang="en-US" sz="1750" dirty="0"/>
          </a:p>
        </p:txBody>
      </p:sp>
      <p:sp>
        <p:nvSpPr>
          <p:cNvPr id="4" name="Text 2"/>
          <p:cNvSpPr/>
          <p:nvPr/>
        </p:nvSpPr>
        <p:spPr>
          <a:xfrm>
            <a:off x="1185029" y="3649147"/>
            <a:ext cx="12260223" cy="1080492"/>
          </a:xfrm>
          <a:prstGeom prst="rect">
            <a:avLst/>
          </a:prstGeom>
          <a:noFill/>
          <a:ln/>
        </p:spPr>
        <p:txBody>
          <a:bodyPr wrap="square" lIns="0" tIns="0" rIns="0" bIns="0" rtlCol="0" anchor="t"/>
          <a:lstStyle/>
          <a:p>
            <a:pPr marL="0" indent="0">
              <a:lnSpc>
                <a:spcPts val="2800"/>
              </a:lnSpc>
              <a:buNone/>
            </a:pPr>
            <a:r>
              <a:rPr lang="en-US" sz="1750" dirty="0">
                <a:solidFill>
                  <a:srgbClr val="E2E6E9"/>
                </a:solidFill>
                <a:latin typeface="Merriweather" pitchFamily="34" charset="0"/>
                <a:ea typeface="Merriweather" pitchFamily="34" charset="-122"/>
                <a:cs typeface="Merriweather" pitchFamily="34" charset="-120"/>
              </a:rPr>
              <a:t>The module also covers essential topics such as health insurance riders, add-ons, and the regulatory framework governed by IRDAI. By the end of this section, participants will have a solid foundation in health insurance principles and be prepared to analyze and compare different policies effectively.</a:t>
            </a:r>
            <a:endParaRPr lang="en-US" sz="1750" dirty="0"/>
          </a:p>
        </p:txBody>
      </p:sp>
      <p:sp>
        <p:nvSpPr>
          <p:cNvPr id="5" name="Text 3"/>
          <p:cNvSpPr/>
          <p:nvPr/>
        </p:nvSpPr>
        <p:spPr>
          <a:xfrm>
            <a:off x="1185029" y="5208032"/>
            <a:ext cx="2814995" cy="351830"/>
          </a:xfrm>
          <a:prstGeom prst="rect">
            <a:avLst/>
          </a:prstGeom>
          <a:noFill/>
          <a:ln/>
        </p:spPr>
        <p:txBody>
          <a:bodyPr wrap="none" lIns="0" tIns="0" rIns="0" bIns="0" rtlCol="0" anchor="t"/>
          <a:lstStyle/>
          <a:p>
            <a:pPr marL="0" indent="0">
              <a:lnSpc>
                <a:spcPts val="2750"/>
              </a:lnSpc>
              <a:buNone/>
            </a:pPr>
            <a:r>
              <a:rPr lang="en-US" sz="2200" dirty="0">
                <a:solidFill>
                  <a:srgbClr val="F5F0F0"/>
                </a:solidFill>
                <a:latin typeface="Merriweather" pitchFamily="34" charset="0"/>
                <a:ea typeface="Merriweather" pitchFamily="34" charset="-122"/>
                <a:cs typeface="Merriweather" pitchFamily="34" charset="-120"/>
              </a:rPr>
              <a:t>Fundamentals</a:t>
            </a:r>
            <a:endParaRPr lang="en-US" sz="2200" dirty="0"/>
          </a:p>
        </p:txBody>
      </p:sp>
      <p:sp>
        <p:nvSpPr>
          <p:cNvPr id="6" name="Text 4"/>
          <p:cNvSpPr/>
          <p:nvPr/>
        </p:nvSpPr>
        <p:spPr>
          <a:xfrm>
            <a:off x="1185029" y="5785009"/>
            <a:ext cx="3719989" cy="1440656"/>
          </a:xfrm>
          <a:prstGeom prst="rect">
            <a:avLst/>
          </a:prstGeom>
          <a:noFill/>
          <a:ln/>
        </p:spPr>
        <p:txBody>
          <a:bodyPr wrap="square" lIns="0" tIns="0" rIns="0" bIns="0" rtlCol="0" anchor="t"/>
          <a:lstStyle/>
          <a:p>
            <a:pPr marL="0" indent="0">
              <a:lnSpc>
                <a:spcPts val="2800"/>
              </a:lnSpc>
              <a:buNone/>
            </a:pPr>
            <a:r>
              <a:rPr lang="en-US" sz="1750" dirty="0">
                <a:solidFill>
                  <a:srgbClr val="E2E6E9"/>
                </a:solidFill>
                <a:latin typeface="Merriweather" pitchFamily="34" charset="0"/>
                <a:ea typeface="Merriweather" pitchFamily="34" charset="-122"/>
                <a:cs typeface="Merriweather" pitchFamily="34" charset="-120"/>
              </a:rPr>
              <a:t>- Health insurance overview
- Medical terminology
- Coverage options
- Policy structures</a:t>
            </a:r>
            <a:endParaRPr lang="en-US" sz="1750" dirty="0"/>
          </a:p>
        </p:txBody>
      </p:sp>
      <p:sp>
        <p:nvSpPr>
          <p:cNvPr id="7" name="Text 5"/>
          <p:cNvSpPr/>
          <p:nvPr/>
        </p:nvSpPr>
        <p:spPr>
          <a:xfrm>
            <a:off x="5461992" y="5208032"/>
            <a:ext cx="2814995" cy="351830"/>
          </a:xfrm>
          <a:prstGeom prst="rect">
            <a:avLst/>
          </a:prstGeom>
          <a:noFill/>
          <a:ln/>
        </p:spPr>
        <p:txBody>
          <a:bodyPr wrap="none" lIns="0" tIns="0" rIns="0" bIns="0" rtlCol="0" anchor="t"/>
          <a:lstStyle/>
          <a:p>
            <a:pPr marL="0" indent="0">
              <a:lnSpc>
                <a:spcPts val="2750"/>
              </a:lnSpc>
              <a:buNone/>
            </a:pPr>
            <a:r>
              <a:rPr lang="en-US" sz="2200" dirty="0">
                <a:solidFill>
                  <a:srgbClr val="F5F0F0"/>
                </a:solidFill>
                <a:latin typeface="Merriweather" pitchFamily="34" charset="0"/>
                <a:ea typeface="Merriweather" pitchFamily="34" charset="-122"/>
                <a:cs typeface="Merriweather" pitchFamily="34" charset="-120"/>
              </a:rPr>
              <a:t>Advanced Topics</a:t>
            </a:r>
            <a:endParaRPr lang="en-US" sz="2200" dirty="0"/>
          </a:p>
        </p:txBody>
      </p:sp>
      <p:sp>
        <p:nvSpPr>
          <p:cNvPr id="8" name="Text 6"/>
          <p:cNvSpPr/>
          <p:nvPr/>
        </p:nvSpPr>
        <p:spPr>
          <a:xfrm>
            <a:off x="5461992" y="5785009"/>
            <a:ext cx="3719989" cy="1440656"/>
          </a:xfrm>
          <a:prstGeom prst="rect">
            <a:avLst/>
          </a:prstGeom>
          <a:noFill/>
          <a:ln/>
        </p:spPr>
        <p:txBody>
          <a:bodyPr wrap="square" lIns="0" tIns="0" rIns="0" bIns="0" rtlCol="0" anchor="t"/>
          <a:lstStyle/>
          <a:p>
            <a:pPr marL="0" indent="0">
              <a:lnSpc>
                <a:spcPts val="2800"/>
              </a:lnSpc>
              <a:buNone/>
            </a:pPr>
            <a:r>
              <a:rPr lang="en-US" sz="1750" dirty="0">
                <a:solidFill>
                  <a:srgbClr val="E2E6E9"/>
                </a:solidFill>
                <a:latin typeface="Merriweather" pitchFamily="34" charset="0"/>
                <a:ea typeface="Merriweather" pitchFamily="34" charset="-122"/>
                <a:cs typeface="Merriweather" pitchFamily="34" charset="-120"/>
              </a:rPr>
              <a:t>- Riders and add-ons
- Critical illness coverage
- Family floater policies
- Regulatory framework</a:t>
            </a:r>
            <a:endParaRPr lang="en-US" sz="1750" dirty="0"/>
          </a:p>
        </p:txBody>
      </p:sp>
      <p:sp>
        <p:nvSpPr>
          <p:cNvPr id="9" name="Text 7"/>
          <p:cNvSpPr/>
          <p:nvPr/>
        </p:nvSpPr>
        <p:spPr>
          <a:xfrm>
            <a:off x="9738955" y="5208032"/>
            <a:ext cx="2889290" cy="351830"/>
          </a:xfrm>
          <a:prstGeom prst="rect">
            <a:avLst/>
          </a:prstGeom>
          <a:noFill/>
          <a:ln/>
        </p:spPr>
        <p:txBody>
          <a:bodyPr wrap="none" lIns="0" tIns="0" rIns="0" bIns="0" rtlCol="0" anchor="t"/>
          <a:lstStyle/>
          <a:p>
            <a:pPr marL="0" indent="0">
              <a:lnSpc>
                <a:spcPts val="2750"/>
              </a:lnSpc>
              <a:buNone/>
            </a:pPr>
            <a:r>
              <a:rPr lang="en-US" sz="2200" dirty="0">
                <a:solidFill>
                  <a:srgbClr val="F5F0F0"/>
                </a:solidFill>
                <a:latin typeface="Merriweather" pitchFamily="34" charset="0"/>
                <a:ea typeface="Merriweather" pitchFamily="34" charset="-122"/>
                <a:cs typeface="Merriweather" pitchFamily="34" charset="-120"/>
              </a:rPr>
              <a:t>Practical Application</a:t>
            </a:r>
            <a:endParaRPr lang="en-US" sz="2200" dirty="0"/>
          </a:p>
        </p:txBody>
      </p:sp>
      <p:sp>
        <p:nvSpPr>
          <p:cNvPr id="10" name="Text 8"/>
          <p:cNvSpPr/>
          <p:nvPr/>
        </p:nvSpPr>
        <p:spPr>
          <a:xfrm>
            <a:off x="9738955" y="5785009"/>
            <a:ext cx="3719989" cy="1440656"/>
          </a:xfrm>
          <a:prstGeom prst="rect">
            <a:avLst/>
          </a:prstGeom>
          <a:noFill/>
          <a:ln/>
        </p:spPr>
        <p:txBody>
          <a:bodyPr wrap="square" lIns="0" tIns="0" rIns="0" bIns="0" rtlCol="0" anchor="t"/>
          <a:lstStyle/>
          <a:p>
            <a:pPr marL="0" indent="0">
              <a:lnSpc>
                <a:spcPts val="2800"/>
              </a:lnSpc>
              <a:buNone/>
            </a:pPr>
            <a:r>
              <a:rPr lang="en-US" sz="1750" dirty="0">
                <a:solidFill>
                  <a:srgbClr val="E2E6E9"/>
                </a:solidFill>
                <a:latin typeface="Merriweather" pitchFamily="34" charset="0"/>
                <a:ea typeface="Merriweather" pitchFamily="34" charset="-122"/>
                <a:cs typeface="Merriweather" pitchFamily="34" charset="-120"/>
              </a:rPr>
              <a:t>- Case studies
- Policy comparisons
- Interactive exercises
- Real-world scenarios</a:t>
            </a:r>
            <a:endParaRPr lang="en-US" sz="1750" dirty="0"/>
          </a:p>
        </p:txBody>
      </p:sp>
      <p:grpSp>
        <p:nvGrpSpPr>
          <p:cNvPr id="11" name="Group 10">
            <a:extLst>
              <a:ext uri="{FF2B5EF4-FFF2-40B4-BE49-F238E27FC236}">
                <a16:creationId xmlns:a16="http://schemas.microsoft.com/office/drawing/2014/main" id="{72EB6937-CE09-3848-A0A3-B7BF6BEAD502}"/>
              </a:ext>
            </a:extLst>
          </p:cNvPr>
          <p:cNvGrpSpPr/>
          <p:nvPr/>
        </p:nvGrpSpPr>
        <p:grpSpPr>
          <a:xfrm>
            <a:off x="12409714" y="7328263"/>
            <a:ext cx="2103120" cy="796834"/>
            <a:chOff x="12242800" y="7240429"/>
            <a:chExt cx="2270034" cy="884668"/>
          </a:xfrm>
        </p:grpSpPr>
        <p:sp>
          <p:nvSpPr>
            <p:cNvPr id="12" name="TextBox 11">
              <a:extLst>
                <a:ext uri="{FF2B5EF4-FFF2-40B4-BE49-F238E27FC236}">
                  <a16:creationId xmlns:a16="http://schemas.microsoft.com/office/drawing/2014/main" id="{6B9A1A17-7AED-4945-B68B-63CD574A3049}"/>
                </a:ext>
              </a:extLst>
            </p:cNvPr>
            <p:cNvSpPr txBox="1"/>
            <p:nvPr/>
          </p:nvSpPr>
          <p:spPr>
            <a:xfrm>
              <a:off x="12242800" y="7240429"/>
              <a:ext cx="2270034" cy="884668"/>
            </a:xfrm>
            <a:prstGeom prst="rect">
              <a:avLst/>
            </a:prstGeom>
            <a:solidFill>
              <a:schemeClr val="accent2">
                <a:lumMod val="60000"/>
                <a:lumOff val="40000"/>
              </a:schemeClr>
            </a:solidFill>
          </p:spPr>
          <p:txBody>
            <a:bodyPr wrap="square" rtlCol="0">
              <a:spAutoFit/>
            </a:bodyPr>
            <a:lstStyle/>
            <a:p>
              <a:endParaRPr lang="en-US" dirty="0"/>
            </a:p>
          </p:txBody>
        </p:sp>
        <p:pic>
          <p:nvPicPr>
            <p:cNvPr id="13" name="Picture 12" descr="dva logo.png">
              <a:extLst>
                <a:ext uri="{FF2B5EF4-FFF2-40B4-BE49-F238E27FC236}">
                  <a16:creationId xmlns:a16="http://schemas.microsoft.com/office/drawing/2014/main" id="{C049F688-868E-844E-890E-5B8B19964504}"/>
                </a:ext>
              </a:extLst>
            </p:cNvPr>
            <p:cNvPicPr>
              <a:picLocks noChangeAspect="1"/>
            </p:cNvPicPr>
            <p:nvPr/>
          </p:nvPicPr>
          <p:blipFill>
            <a:blip r:embed="rId3"/>
            <a:stretch>
              <a:fillRect/>
            </a:stretch>
          </p:blipFill>
          <p:spPr>
            <a:xfrm>
              <a:off x="12496800" y="7272616"/>
              <a:ext cx="1752600" cy="749540"/>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1185029" y="610314"/>
            <a:ext cx="11457146" cy="621625"/>
          </a:xfrm>
          <a:prstGeom prst="rect">
            <a:avLst/>
          </a:prstGeom>
          <a:noFill/>
          <a:ln/>
        </p:spPr>
        <p:txBody>
          <a:bodyPr wrap="none" lIns="0" tIns="0" rIns="0" bIns="0" rtlCol="0" anchor="t"/>
          <a:lstStyle/>
          <a:p>
            <a:pPr marL="0" indent="0">
              <a:lnSpc>
                <a:spcPts val="4850"/>
              </a:lnSpc>
              <a:buNone/>
            </a:pPr>
            <a:r>
              <a:rPr lang="en-US" sz="3900" dirty="0">
                <a:solidFill>
                  <a:srgbClr val="F5F0F0"/>
                </a:solidFill>
                <a:latin typeface="Merriweather" pitchFamily="34" charset="0"/>
                <a:ea typeface="Merriweather" pitchFamily="34" charset="-122"/>
                <a:cs typeface="Merriweather" pitchFamily="34" charset="-120"/>
              </a:rPr>
              <a:t>Health Insurance Claims and Customer Service</a:t>
            </a:r>
            <a:endParaRPr lang="en-US" sz="3900" dirty="0"/>
          </a:p>
        </p:txBody>
      </p:sp>
      <p:sp>
        <p:nvSpPr>
          <p:cNvPr id="3" name="Text 1"/>
          <p:cNvSpPr/>
          <p:nvPr/>
        </p:nvSpPr>
        <p:spPr>
          <a:xfrm>
            <a:off x="1185029" y="1629728"/>
            <a:ext cx="12260223" cy="1273016"/>
          </a:xfrm>
          <a:prstGeom prst="rect">
            <a:avLst/>
          </a:prstGeom>
          <a:noFill/>
          <a:ln/>
        </p:spPr>
        <p:txBody>
          <a:bodyPr wrap="square" lIns="0" tIns="0" rIns="0" bIns="0" rtlCol="0" anchor="t"/>
          <a:lstStyle/>
          <a:p>
            <a:pPr marL="0" indent="0">
              <a:lnSpc>
                <a:spcPts val="2500"/>
              </a:lnSpc>
              <a:buNone/>
            </a:pPr>
            <a:r>
              <a:rPr lang="en-US" sz="1550" dirty="0">
                <a:solidFill>
                  <a:srgbClr val="E2E6E9"/>
                </a:solidFill>
                <a:latin typeface="Merriweather" pitchFamily="34" charset="0"/>
                <a:ea typeface="Merriweather" pitchFamily="34" charset="-122"/>
                <a:cs typeface="Merriweather" pitchFamily="34" charset="-120"/>
              </a:rPr>
              <a:t>The second half of our Health Insurance module focuses on the critical aspects of claims processing, fraud prevention, and customer service. Participants will gain in-depth knowledge of the claims management process, understanding the differences between cashless and reimbursement claims. Through practical case studies, they'll learn to handle various claims scenarios effectively.</a:t>
            </a:r>
            <a:endParaRPr lang="en-US" sz="1550" dirty="0"/>
          </a:p>
        </p:txBody>
      </p:sp>
      <p:sp>
        <p:nvSpPr>
          <p:cNvPr id="4" name="Text 2"/>
          <p:cNvSpPr/>
          <p:nvPr/>
        </p:nvSpPr>
        <p:spPr>
          <a:xfrm>
            <a:off x="1185029" y="3126462"/>
            <a:ext cx="12260223" cy="1273016"/>
          </a:xfrm>
          <a:prstGeom prst="rect">
            <a:avLst/>
          </a:prstGeom>
          <a:noFill/>
          <a:ln/>
        </p:spPr>
        <p:txBody>
          <a:bodyPr wrap="square" lIns="0" tIns="0" rIns="0" bIns="0" rtlCol="0" anchor="t"/>
          <a:lstStyle/>
          <a:p>
            <a:pPr marL="0" indent="0">
              <a:lnSpc>
                <a:spcPts val="2500"/>
              </a:lnSpc>
              <a:buNone/>
            </a:pPr>
            <a:r>
              <a:rPr lang="en-US" sz="1550" dirty="0">
                <a:solidFill>
                  <a:srgbClr val="E2E6E9"/>
                </a:solidFill>
                <a:latin typeface="Merriweather" pitchFamily="34" charset="0"/>
                <a:ea typeface="Merriweather" pitchFamily="34" charset="-122"/>
                <a:cs typeface="Merriweather" pitchFamily="34" charset="-120"/>
              </a:rPr>
              <a:t>We'll also delve into fraud detection and prevention strategies, emphasizing the importance of maintaining ethical standards and transparency in customer dealings. The module covers effective customer service techniques specific to health insurance, preparing participants to address and resolve customer issues confidently. We conclude by exploring future trends in health insurance, including telemedicine, health tech integration, and data analytics.</a:t>
            </a:r>
            <a:endParaRPr lang="en-US" sz="1550" dirty="0"/>
          </a:p>
        </p:txBody>
      </p:sp>
      <p:pic>
        <p:nvPicPr>
          <p:cNvPr id="5" name="Image 0" descr="preencoded.png"/>
          <p:cNvPicPr>
            <a:picLocks noChangeAspect="1"/>
          </p:cNvPicPr>
          <p:nvPr/>
        </p:nvPicPr>
        <p:blipFill>
          <a:blip r:embed="rId3"/>
          <a:stretch>
            <a:fillRect/>
          </a:stretch>
        </p:blipFill>
        <p:spPr>
          <a:xfrm>
            <a:off x="1185029" y="4623197"/>
            <a:ext cx="3065026" cy="795695"/>
          </a:xfrm>
          <a:prstGeom prst="rect">
            <a:avLst/>
          </a:prstGeom>
        </p:spPr>
      </p:pic>
      <p:sp>
        <p:nvSpPr>
          <p:cNvPr id="6" name="Text 3"/>
          <p:cNvSpPr/>
          <p:nvPr/>
        </p:nvSpPr>
        <p:spPr>
          <a:xfrm>
            <a:off x="1383863" y="5717262"/>
            <a:ext cx="2486620" cy="310872"/>
          </a:xfrm>
          <a:prstGeom prst="rect">
            <a:avLst/>
          </a:prstGeom>
          <a:noFill/>
          <a:ln/>
        </p:spPr>
        <p:txBody>
          <a:bodyPr wrap="none" lIns="0" tIns="0" rIns="0" bIns="0" rtlCol="0" anchor="t"/>
          <a:lstStyle/>
          <a:p>
            <a:pPr marL="0" indent="0" algn="l">
              <a:lnSpc>
                <a:spcPts val="2400"/>
              </a:lnSpc>
              <a:buNone/>
            </a:pPr>
            <a:r>
              <a:rPr lang="en-US" sz="1950" dirty="0">
                <a:solidFill>
                  <a:srgbClr val="E2E6E9"/>
                </a:solidFill>
                <a:latin typeface="Merriweather" pitchFamily="34" charset="0"/>
                <a:ea typeface="Merriweather" pitchFamily="34" charset="-122"/>
                <a:cs typeface="Merriweather" pitchFamily="34" charset="-120"/>
              </a:rPr>
              <a:t>Claims Processing</a:t>
            </a:r>
            <a:endParaRPr lang="en-US" sz="1950" dirty="0"/>
          </a:p>
        </p:txBody>
      </p:sp>
      <p:sp>
        <p:nvSpPr>
          <p:cNvPr id="7" name="Text 4"/>
          <p:cNvSpPr/>
          <p:nvPr/>
        </p:nvSpPr>
        <p:spPr>
          <a:xfrm>
            <a:off x="1383863" y="6147435"/>
            <a:ext cx="2667357" cy="954762"/>
          </a:xfrm>
          <a:prstGeom prst="rect">
            <a:avLst/>
          </a:prstGeom>
          <a:noFill/>
          <a:ln/>
        </p:spPr>
        <p:txBody>
          <a:bodyPr wrap="square" lIns="0" tIns="0" rIns="0" bIns="0" rtlCol="0" anchor="t"/>
          <a:lstStyle/>
          <a:p>
            <a:pPr marL="0" indent="0" algn="l">
              <a:lnSpc>
                <a:spcPts val="2500"/>
              </a:lnSpc>
              <a:buNone/>
            </a:pPr>
            <a:r>
              <a:rPr lang="en-US" sz="1550" dirty="0">
                <a:solidFill>
                  <a:srgbClr val="E2E6E9"/>
                </a:solidFill>
                <a:latin typeface="Merriweather" pitchFamily="34" charset="0"/>
                <a:ea typeface="Merriweather" pitchFamily="34" charset="-122"/>
                <a:cs typeface="Merriweather" pitchFamily="34" charset="-120"/>
              </a:rPr>
              <a:t>Learn the intricacies of claims management and hospital networks.</a:t>
            </a:r>
            <a:endParaRPr lang="en-US" sz="1550" dirty="0"/>
          </a:p>
        </p:txBody>
      </p:sp>
      <p:pic>
        <p:nvPicPr>
          <p:cNvPr id="8" name="Image 1" descr="preencoded.png"/>
          <p:cNvPicPr>
            <a:picLocks noChangeAspect="1"/>
          </p:cNvPicPr>
          <p:nvPr/>
        </p:nvPicPr>
        <p:blipFill>
          <a:blip r:embed="rId4"/>
          <a:stretch>
            <a:fillRect/>
          </a:stretch>
        </p:blipFill>
        <p:spPr>
          <a:xfrm>
            <a:off x="4250055" y="4623197"/>
            <a:ext cx="3065026" cy="795695"/>
          </a:xfrm>
          <a:prstGeom prst="rect">
            <a:avLst/>
          </a:prstGeom>
        </p:spPr>
      </p:pic>
      <p:sp>
        <p:nvSpPr>
          <p:cNvPr id="9" name="Text 5"/>
          <p:cNvSpPr/>
          <p:nvPr/>
        </p:nvSpPr>
        <p:spPr>
          <a:xfrm>
            <a:off x="4448889" y="5717262"/>
            <a:ext cx="2486620" cy="310872"/>
          </a:xfrm>
          <a:prstGeom prst="rect">
            <a:avLst/>
          </a:prstGeom>
          <a:noFill/>
          <a:ln/>
        </p:spPr>
        <p:txBody>
          <a:bodyPr wrap="none" lIns="0" tIns="0" rIns="0" bIns="0" rtlCol="0" anchor="t"/>
          <a:lstStyle/>
          <a:p>
            <a:pPr marL="0" indent="0" algn="l">
              <a:lnSpc>
                <a:spcPts val="2400"/>
              </a:lnSpc>
              <a:buNone/>
            </a:pPr>
            <a:r>
              <a:rPr lang="en-US" sz="1950" dirty="0">
                <a:solidFill>
                  <a:srgbClr val="E2E6E9"/>
                </a:solidFill>
                <a:latin typeface="Merriweather" pitchFamily="34" charset="0"/>
                <a:ea typeface="Merriweather" pitchFamily="34" charset="-122"/>
                <a:cs typeface="Merriweather" pitchFamily="34" charset="-120"/>
              </a:rPr>
              <a:t>Fraud Prevention</a:t>
            </a:r>
            <a:endParaRPr lang="en-US" sz="1950" dirty="0"/>
          </a:p>
        </p:txBody>
      </p:sp>
      <p:sp>
        <p:nvSpPr>
          <p:cNvPr id="10" name="Text 6"/>
          <p:cNvSpPr/>
          <p:nvPr/>
        </p:nvSpPr>
        <p:spPr>
          <a:xfrm>
            <a:off x="4448889" y="6147435"/>
            <a:ext cx="2667357" cy="954762"/>
          </a:xfrm>
          <a:prstGeom prst="rect">
            <a:avLst/>
          </a:prstGeom>
          <a:noFill/>
          <a:ln/>
        </p:spPr>
        <p:txBody>
          <a:bodyPr wrap="square" lIns="0" tIns="0" rIns="0" bIns="0" rtlCol="0" anchor="t"/>
          <a:lstStyle/>
          <a:p>
            <a:pPr marL="0" indent="0" algn="l">
              <a:lnSpc>
                <a:spcPts val="2500"/>
              </a:lnSpc>
              <a:buNone/>
            </a:pPr>
            <a:r>
              <a:rPr lang="en-US" sz="1550" dirty="0">
                <a:solidFill>
                  <a:srgbClr val="E2E6E9"/>
                </a:solidFill>
                <a:latin typeface="Merriweather" pitchFamily="34" charset="0"/>
                <a:ea typeface="Merriweather" pitchFamily="34" charset="-122"/>
                <a:cs typeface="Merriweather" pitchFamily="34" charset="-120"/>
              </a:rPr>
              <a:t>Develop skills in identifying and managing insurance fraud.</a:t>
            </a:r>
            <a:endParaRPr lang="en-US" sz="1550" dirty="0"/>
          </a:p>
        </p:txBody>
      </p:sp>
      <p:pic>
        <p:nvPicPr>
          <p:cNvPr id="11" name="Image 2" descr="preencoded.png"/>
          <p:cNvPicPr>
            <a:picLocks noChangeAspect="1"/>
          </p:cNvPicPr>
          <p:nvPr/>
        </p:nvPicPr>
        <p:blipFill>
          <a:blip r:embed="rId5"/>
          <a:stretch>
            <a:fillRect/>
          </a:stretch>
        </p:blipFill>
        <p:spPr>
          <a:xfrm>
            <a:off x="7315081" y="4623197"/>
            <a:ext cx="3065026" cy="795695"/>
          </a:xfrm>
          <a:prstGeom prst="rect">
            <a:avLst/>
          </a:prstGeom>
        </p:spPr>
      </p:pic>
      <p:sp>
        <p:nvSpPr>
          <p:cNvPr id="12" name="Text 7"/>
          <p:cNvSpPr/>
          <p:nvPr/>
        </p:nvSpPr>
        <p:spPr>
          <a:xfrm>
            <a:off x="7513915" y="5717262"/>
            <a:ext cx="2486620" cy="310872"/>
          </a:xfrm>
          <a:prstGeom prst="rect">
            <a:avLst/>
          </a:prstGeom>
          <a:noFill/>
          <a:ln/>
        </p:spPr>
        <p:txBody>
          <a:bodyPr wrap="none" lIns="0" tIns="0" rIns="0" bIns="0" rtlCol="0" anchor="t"/>
          <a:lstStyle/>
          <a:p>
            <a:pPr marL="0" indent="0" algn="l">
              <a:lnSpc>
                <a:spcPts val="2400"/>
              </a:lnSpc>
              <a:buNone/>
            </a:pPr>
            <a:r>
              <a:rPr lang="en-US" sz="1950" dirty="0">
                <a:solidFill>
                  <a:srgbClr val="E2E6E9"/>
                </a:solidFill>
                <a:latin typeface="Merriweather" pitchFamily="34" charset="0"/>
                <a:ea typeface="Merriweather" pitchFamily="34" charset="-122"/>
                <a:cs typeface="Merriweather" pitchFamily="34" charset="-120"/>
              </a:rPr>
              <a:t>Customer Service</a:t>
            </a:r>
            <a:endParaRPr lang="en-US" sz="1950" dirty="0"/>
          </a:p>
        </p:txBody>
      </p:sp>
      <p:sp>
        <p:nvSpPr>
          <p:cNvPr id="13" name="Text 8"/>
          <p:cNvSpPr/>
          <p:nvPr/>
        </p:nvSpPr>
        <p:spPr>
          <a:xfrm>
            <a:off x="7513915" y="6147435"/>
            <a:ext cx="2667357" cy="954762"/>
          </a:xfrm>
          <a:prstGeom prst="rect">
            <a:avLst/>
          </a:prstGeom>
          <a:noFill/>
          <a:ln/>
        </p:spPr>
        <p:txBody>
          <a:bodyPr wrap="square" lIns="0" tIns="0" rIns="0" bIns="0" rtlCol="0" anchor="t"/>
          <a:lstStyle/>
          <a:p>
            <a:pPr marL="0" indent="0" algn="l">
              <a:lnSpc>
                <a:spcPts val="2500"/>
              </a:lnSpc>
              <a:buNone/>
            </a:pPr>
            <a:r>
              <a:rPr lang="en-US" sz="1550" dirty="0">
                <a:solidFill>
                  <a:srgbClr val="E2E6E9"/>
                </a:solidFill>
                <a:latin typeface="Merriweather" pitchFamily="34" charset="0"/>
                <a:ea typeface="Merriweather" pitchFamily="34" charset="-122"/>
                <a:cs typeface="Merriweather" pitchFamily="34" charset="-120"/>
              </a:rPr>
              <a:t>Master techniques for effective customer issue resolution.</a:t>
            </a:r>
            <a:endParaRPr lang="en-US" sz="1550" dirty="0"/>
          </a:p>
        </p:txBody>
      </p:sp>
      <p:pic>
        <p:nvPicPr>
          <p:cNvPr id="14" name="Image 3" descr="preencoded.png"/>
          <p:cNvPicPr>
            <a:picLocks noChangeAspect="1"/>
          </p:cNvPicPr>
          <p:nvPr/>
        </p:nvPicPr>
        <p:blipFill>
          <a:blip r:embed="rId6"/>
          <a:stretch>
            <a:fillRect/>
          </a:stretch>
        </p:blipFill>
        <p:spPr>
          <a:xfrm>
            <a:off x="10380107" y="4623197"/>
            <a:ext cx="3065145" cy="795695"/>
          </a:xfrm>
          <a:prstGeom prst="rect">
            <a:avLst/>
          </a:prstGeom>
        </p:spPr>
      </p:pic>
      <p:sp>
        <p:nvSpPr>
          <p:cNvPr id="15" name="Text 9"/>
          <p:cNvSpPr/>
          <p:nvPr/>
        </p:nvSpPr>
        <p:spPr>
          <a:xfrm>
            <a:off x="10578941" y="5717262"/>
            <a:ext cx="2486620" cy="310872"/>
          </a:xfrm>
          <a:prstGeom prst="rect">
            <a:avLst/>
          </a:prstGeom>
          <a:noFill/>
          <a:ln/>
        </p:spPr>
        <p:txBody>
          <a:bodyPr wrap="none" lIns="0" tIns="0" rIns="0" bIns="0" rtlCol="0" anchor="t"/>
          <a:lstStyle/>
          <a:p>
            <a:pPr marL="0" indent="0" algn="l">
              <a:lnSpc>
                <a:spcPts val="2400"/>
              </a:lnSpc>
              <a:buNone/>
            </a:pPr>
            <a:r>
              <a:rPr lang="en-US" sz="1950" dirty="0">
                <a:solidFill>
                  <a:srgbClr val="E2E6E9"/>
                </a:solidFill>
                <a:latin typeface="Merriweather" pitchFamily="34" charset="0"/>
                <a:ea typeface="Merriweather" pitchFamily="34" charset="-122"/>
                <a:cs typeface="Merriweather" pitchFamily="34" charset="-120"/>
              </a:rPr>
              <a:t>Future Trends</a:t>
            </a:r>
            <a:endParaRPr lang="en-US" sz="1950" dirty="0"/>
          </a:p>
        </p:txBody>
      </p:sp>
      <p:sp>
        <p:nvSpPr>
          <p:cNvPr id="16" name="Text 10"/>
          <p:cNvSpPr/>
          <p:nvPr/>
        </p:nvSpPr>
        <p:spPr>
          <a:xfrm>
            <a:off x="10578941" y="6147435"/>
            <a:ext cx="2667476" cy="1273016"/>
          </a:xfrm>
          <a:prstGeom prst="rect">
            <a:avLst/>
          </a:prstGeom>
          <a:noFill/>
          <a:ln/>
        </p:spPr>
        <p:txBody>
          <a:bodyPr wrap="square" lIns="0" tIns="0" rIns="0" bIns="0" rtlCol="0" anchor="t"/>
          <a:lstStyle/>
          <a:p>
            <a:pPr marL="0" indent="0" algn="l">
              <a:lnSpc>
                <a:spcPts val="2500"/>
              </a:lnSpc>
              <a:buNone/>
            </a:pPr>
            <a:r>
              <a:rPr lang="en-US" sz="1550" dirty="0">
                <a:solidFill>
                  <a:srgbClr val="E2E6E9"/>
                </a:solidFill>
                <a:latin typeface="Merriweather" pitchFamily="34" charset="0"/>
                <a:ea typeface="Merriweather" pitchFamily="34" charset="-122"/>
                <a:cs typeface="Merriweather" pitchFamily="34" charset="-120"/>
              </a:rPr>
              <a:t>Explore emerging technologies and their impact on health insurance.</a:t>
            </a:r>
            <a:endParaRPr lang="en-US" sz="1550" dirty="0"/>
          </a:p>
        </p:txBody>
      </p:sp>
      <p:grpSp>
        <p:nvGrpSpPr>
          <p:cNvPr id="17" name="Group 16">
            <a:extLst>
              <a:ext uri="{FF2B5EF4-FFF2-40B4-BE49-F238E27FC236}">
                <a16:creationId xmlns:a16="http://schemas.microsoft.com/office/drawing/2014/main" id="{3BB7B98A-F2B2-D643-B9B1-D78FBB47FA13}"/>
              </a:ext>
            </a:extLst>
          </p:cNvPr>
          <p:cNvGrpSpPr/>
          <p:nvPr/>
        </p:nvGrpSpPr>
        <p:grpSpPr>
          <a:xfrm>
            <a:off x="12642174" y="7329401"/>
            <a:ext cx="1870659" cy="795696"/>
            <a:chOff x="12242800" y="7240429"/>
            <a:chExt cx="2270034" cy="884668"/>
          </a:xfrm>
        </p:grpSpPr>
        <p:sp>
          <p:nvSpPr>
            <p:cNvPr id="18" name="TextBox 17">
              <a:extLst>
                <a:ext uri="{FF2B5EF4-FFF2-40B4-BE49-F238E27FC236}">
                  <a16:creationId xmlns:a16="http://schemas.microsoft.com/office/drawing/2014/main" id="{A6C773C3-572F-834F-9E00-90DA0E3EAD7A}"/>
                </a:ext>
              </a:extLst>
            </p:cNvPr>
            <p:cNvSpPr txBox="1"/>
            <p:nvPr/>
          </p:nvSpPr>
          <p:spPr>
            <a:xfrm>
              <a:off x="12242800" y="7240429"/>
              <a:ext cx="2270034" cy="884668"/>
            </a:xfrm>
            <a:prstGeom prst="rect">
              <a:avLst/>
            </a:prstGeom>
            <a:solidFill>
              <a:schemeClr val="accent2">
                <a:lumMod val="60000"/>
                <a:lumOff val="40000"/>
              </a:schemeClr>
            </a:solidFill>
          </p:spPr>
          <p:txBody>
            <a:bodyPr wrap="square" rtlCol="0">
              <a:spAutoFit/>
            </a:bodyPr>
            <a:lstStyle/>
            <a:p>
              <a:endParaRPr lang="en-US" dirty="0"/>
            </a:p>
          </p:txBody>
        </p:sp>
        <p:pic>
          <p:nvPicPr>
            <p:cNvPr id="19" name="Picture 18" descr="dva logo.png">
              <a:extLst>
                <a:ext uri="{FF2B5EF4-FFF2-40B4-BE49-F238E27FC236}">
                  <a16:creationId xmlns:a16="http://schemas.microsoft.com/office/drawing/2014/main" id="{DD5BECC4-B894-FA46-8FE3-7DB328E66CF9}"/>
                </a:ext>
              </a:extLst>
            </p:cNvPr>
            <p:cNvPicPr>
              <a:picLocks noChangeAspect="1"/>
            </p:cNvPicPr>
            <p:nvPr/>
          </p:nvPicPr>
          <p:blipFill>
            <a:blip r:embed="rId7"/>
            <a:stretch>
              <a:fillRect/>
            </a:stretch>
          </p:blipFill>
          <p:spPr>
            <a:xfrm>
              <a:off x="12496800" y="7272616"/>
              <a:ext cx="1752600" cy="749540"/>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1185029" y="599718"/>
            <a:ext cx="10325814" cy="681395"/>
          </a:xfrm>
          <a:prstGeom prst="rect">
            <a:avLst/>
          </a:prstGeom>
          <a:noFill/>
          <a:ln/>
        </p:spPr>
        <p:txBody>
          <a:bodyPr wrap="none" lIns="0" tIns="0" rIns="0" bIns="0" rtlCol="0" anchor="t"/>
          <a:lstStyle/>
          <a:p>
            <a:pPr marL="0" indent="0">
              <a:lnSpc>
                <a:spcPts val="5350"/>
              </a:lnSpc>
              <a:buNone/>
            </a:pPr>
            <a:r>
              <a:rPr lang="en-US" sz="4250" dirty="0">
                <a:solidFill>
                  <a:srgbClr val="F5F0F0"/>
                </a:solidFill>
                <a:latin typeface="Merriweather" pitchFamily="34" charset="0"/>
                <a:ea typeface="Merriweather" pitchFamily="34" charset="-122"/>
                <a:cs typeface="Merriweather" pitchFamily="34" charset="-120"/>
              </a:rPr>
              <a:t>Module 3: General Insurance Overview</a:t>
            </a:r>
            <a:endParaRPr lang="en-US" sz="4250" dirty="0"/>
          </a:p>
        </p:txBody>
      </p:sp>
      <p:sp>
        <p:nvSpPr>
          <p:cNvPr id="3" name="Text 1"/>
          <p:cNvSpPr/>
          <p:nvPr/>
        </p:nvSpPr>
        <p:spPr>
          <a:xfrm>
            <a:off x="1185029" y="1717238"/>
            <a:ext cx="12260223" cy="1395889"/>
          </a:xfrm>
          <a:prstGeom prst="rect">
            <a:avLst/>
          </a:prstGeom>
          <a:noFill/>
          <a:ln/>
        </p:spPr>
        <p:txBody>
          <a:bodyPr wrap="square" lIns="0" tIns="0" rIns="0" bIns="0" rtlCol="0" anchor="t"/>
          <a:lstStyle/>
          <a:p>
            <a:pPr marL="0" indent="0">
              <a:lnSpc>
                <a:spcPts val="2700"/>
              </a:lnSpc>
              <a:buNone/>
            </a:pPr>
            <a:r>
              <a:rPr lang="en-US" sz="1700" dirty="0">
                <a:solidFill>
                  <a:srgbClr val="E2E6E9"/>
                </a:solidFill>
                <a:latin typeface="Merriweather" pitchFamily="34" charset="0"/>
                <a:ea typeface="Merriweather" pitchFamily="34" charset="-122"/>
                <a:cs typeface="Merriweather" pitchFamily="34" charset="-120"/>
              </a:rPr>
              <a:t>Our General Insurance module, comprising 20 hours over 20 sessions, begins with a comprehensive introduction to various types of general insurance. Participants will explore the importance and diverse applications of general insurance in different sectors. We'll dive deep into motor insurance, covering aspects such as coverage types, claims processes, and exclusions.</a:t>
            </a:r>
            <a:endParaRPr lang="en-US" sz="1700" dirty="0"/>
          </a:p>
        </p:txBody>
      </p:sp>
      <p:sp>
        <p:nvSpPr>
          <p:cNvPr id="4" name="Text 2"/>
          <p:cNvSpPr/>
          <p:nvPr/>
        </p:nvSpPr>
        <p:spPr>
          <a:xfrm>
            <a:off x="1185029" y="3358396"/>
            <a:ext cx="12260223" cy="1744861"/>
          </a:xfrm>
          <a:prstGeom prst="rect">
            <a:avLst/>
          </a:prstGeom>
          <a:noFill/>
          <a:ln/>
        </p:spPr>
        <p:txBody>
          <a:bodyPr wrap="square" lIns="0" tIns="0" rIns="0" bIns="0" rtlCol="0" anchor="t"/>
          <a:lstStyle/>
          <a:p>
            <a:pPr marL="0" indent="0">
              <a:lnSpc>
                <a:spcPts val="2700"/>
              </a:lnSpc>
              <a:buNone/>
            </a:pPr>
            <a:r>
              <a:rPr lang="en-US" sz="1700" dirty="0">
                <a:solidFill>
                  <a:srgbClr val="E2E6E9"/>
                </a:solidFill>
                <a:latin typeface="Merriweather" pitchFamily="34" charset="0"/>
                <a:ea typeface="Merriweather" pitchFamily="34" charset="-122"/>
                <a:cs typeface="Merriweather" pitchFamily="34" charset="-120"/>
              </a:rPr>
              <a:t>The module also covers property insurance, including both home and commercial property coverage. Through interactive case studies, participants will gain practical experience in handling property insurance claims. We'll examine liability insurance types and their significance in different business contexts. The section concludes with an exploration of travel insurance and personal accident insurance, detailing coverages and policy terms for these specialized areas.</a:t>
            </a:r>
            <a:endParaRPr lang="en-US" sz="1700" dirty="0"/>
          </a:p>
        </p:txBody>
      </p:sp>
      <p:pic>
        <p:nvPicPr>
          <p:cNvPr id="5" name="Image 0" descr="preencoded.png"/>
          <p:cNvPicPr>
            <a:picLocks noChangeAspect="1"/>
          </p:cNvPicPr>
          <p:nvPr/>
        </p:nvPicPr>
        <p:blipFill>
          <a:blip r:embed="rId3"/>
          <a:stretch>
            <a:fillRect/>
          </a:stretch>
        </p:blipFill>
        <p:spPr>
          <a:xfrm>
            <a:off x="1185029" y="5348526"/>
            <a:ext cx="545187" cy="545187"/>
          </a:xfrm>
          <a:prstGeom prst="rect">
            <a:avLst/>
          </a:prstGeom>
        </p:spPr>
      </p:pic>
      <p:sp>
        <p:nvSpPr>
          <p:cNvPr id="6" name="Text 3"/>
          <p:cNvSpPr/>
          <p:nvPr/>
        </p:nvSpPr>
        <p:spPr>
          <a:xfrm>
            <a:off x="1185029" y="6111716"/>
            <a:ext cx="2725936" cy="340757"/>
          </a:xfrm>
          <a:prstGeom prst="rect">
            <a:avLst/>
          </a:prstGeom>
          <a:noFill/>
          <a:ln/>
        </p:spPr>
        <p:txBody>
          <a:bodyPr wrap="none" lIns="0" tIns="0" rIns="0" bIns="0" rtlCol="0" anchor="t"/>
          <a:lstStyle/>
          <a:p>
            <a:pPr marL="0" indent="0" algn="l">
              <a:lnSpc>
                <a:spcPts val="2650"/>
              </a:lnSpc>
              <a:buNone/>
            </a:pPr>
            <a:r>
              <a:rPr lang="en-US" sz="2100" dirty="0">
                <a:solidFill>
                  <a:srgbClr val="E2E6E9"/>
                </a:solidFill>
                <a:latin typeface="Merriweather" pitchFamily="34" charset="0"/>
                <a:ea typeface="Merriweather" pitchFamily="34" charset="-122"/>
                <a:cs typeface="Merriweather" pitchFamily="34" charset="-120"/>
              </a:rPr>
              <a:t>Motor Insurance</a:t>
            </a:r>
            <a:endParaRPr lang="en-US" sz="2100" dirty="0"/>
          </a:p>
        </p:txBody>
      </p:sp>
      <p:sp>
        <p:nvSpPr>
          <p:cNvPr id="7" name="Text 4"/>
          <p:cNvSpPr/>
          <p:nvPr/>
        </p:nvSpPr>
        <p:spPr>
          <a:xfrm>
            <a:off x="1185029" y="6583204"/>
            <a:ext cx="2819757" cy="1046917"/>
          </a:xfrm>
          <a:prstGeom prst="rect">
            <a:avLst/>
          </a:prstGeom>
          <a:noFill/>
          <a:ln/>
        </p:spPr>
        <p:txBody>
          <a:bodyPr wrap="square" lIns="0" tIns="0" rIns="0" bIns="0" rtlCol="0" anchor="t"/>
          <a:lstStyle/>
          <a:p>
            <a:pPr marL="0" indent="0" algn="l">
              <a:lnSpc>
                <a:spcPts val="2700"/>
              </a:lnSpc>
              <a:buNone/>
            </a:pPr>
            <a:r>
              <a:rPr lang="en-US" sz="1700" dirty="0">
                <a:solidFill>
                  <a:srgbClr val="E2E6E9"/>
                </a:solidFill>
                <a:latin typeface="Merriweather" pitchFamily="34" charset="0"/>
                <a:ea typeface="Merriweather" pitchFamily="34" charset="-122"/>
                <a:cs typeface="Merriweather" pitchFamily="34" charset="-120"/>
              </a:rPr>
              <a:t>Comprehensive coverage of auto insurance policies and claims.</a:t>
            </a:r>
            <a:endParaRPr lang="en-US" sz="1700" dirty="0"/>
          </a:p>
        </p:txBody>
      </p:sp>
      <p:pic>
        <p:nvPicPr>
          <p:cNvPr id="8" name="Image 1" descr="preencoded.png"/>
          <p:cNvPicPr>
            <a:picLocks noChangeAspect="1"/>
          </p:cNvPicPr>
          <p:nvPr/>
        </p:nvPicPr>
        <p:blipFill>
          <a:blip r:embed="rId4"/>
          <a:stretch>
            <a:fillRect/>
          </a:stretch>
        </p:blipFill>
        <p:spPr>
          <a:xfrm>
            <a:off x="4331851" y="5348526"/>
            <a:ext cx="545187" cy="545187"/>
          </a:xfrm>
          <a:prstGeom prst="rect">
            <a:avLst/>
          </a:prstGeom>
        </p:spPr>
      </p:pic>
      <p:sp>
        <p:nvSpPr>
          <p:cNvPr id="9" name="Text 5"/>
          <p:cNvSpPr/>
          <p:nvPr/>
        </p:nvSpPr>
        <p:spPr>
          <a:xfrm>
            <a:off x="4331851" y="6111716"/>
            <a:ext cx="2725936" cy="340757"/>
          </a:xfrm>
          <a:prstGeom prst="rect">
            <a:avLst/>
          </a:prstGeom>
          <a:noFill/>
          <a:ln/>
        </p:spPr>
        <p:txBody>
          <a:bodyPr wrap="none" lIns="0" tIns="0" rIns="0" bIns="0" rtlCol="0" anchor="t"/>
          <a:lstStyle/>
          <a:p>
            <a:pPr marL="0" indent="0" algn="l">
              <a:lnSpc>
                <a:spcPts val="2650"/>
              </a:lnSpc>
              <a:buNone/>
            </a:pPr>
            <a:r>
              <a:rPr lang="en-US" sz="2100" dirty="0">
                <a:solidFill>
                  <a:srgbClr val="E2E6E9"/>
                </a:solidFill>
                <a:latin typeface="Merriweather" pitchFamily="34" charset="0"/>
                <a:ea typeface="Merriweather" pitchFamily="34" charset="-122"/>
                <a:cs typeface="Merriweather" pitchFamily="34" charset="-120"/>
              </a:rPr>
              <a:t>Property Insurance</a:t>
            </a:r>
            <a:endParaRPr lang="en-US" sz="2100" dirty="0"/>
          </a:p>
        </p:txBody>
      </p:sp>
      <p:sp>
        <p:nvSpPr>
          <p:cNvPr id="10" name="Text 6"/>
          <p:cNvSpPr/>
          <p:nvPr/>
        </p:nvSpPr>
        <p:spPr>
          <a:xfrm>
            <a:off x="4331851" y="6583204"/>
            <a:ext cx="2819757" cy="1046917"/>
          </a:xfrm>
          <a:prstGeom prst="rect">
            <a:avLst/>
          </a:prstGeom>
          <a:noFill/>
          <a:ln/>
        </p:spPr>
        <p:txBody>
          <a:bodyPr wrap="square" lIns="0" tIns="0" rIns="0" bIns="0" rtlCol="0" anchor="t"/>
          <a:lstStyle/>
          <a:p>
            <a:pPr marL="0" indent="0" algn="l">
              <a:lnSpc>
                <a:spcPts val="2700"/>
              </a:lnSpc>
              <a:buNone/>
            </a:pPr>
            <a:r>
              <a:rPr lang="en-US" sz="1700" dirty="0">
                <a:solidFill>
                  <a:srgbClr val="E2E6E9"/>
                </a:solidFill>
                <a:latin typeface="Merriweather" pitchFamily="34" charset="0"/>
                <a:ea typeface="Merriweather" pitchFamily="34" charset="-122"/>
                <a:cs typeface="Merriweather" pitchFamily="34" charset="-120"/>
              </a:rPr>
              <a:t>In-depth look at home and commercial property coverage.</a:t>
            </a:r>
            <a:endParaRPr lang="en-US" sz="1700" dirty="0"/>
          </a:p>
        </p:txBody>
      </p:sp>
      <p:pic>
        <p:nvPicPr>
          <p:cNvPr id="11" name="Image 2" descr="preencoded.png"/>
          <p:cNvPicPr>
            <a:picLocks noChangeAspect="1"/>
          </p:cNvPicPr>
          <p:nvPr/>
        </p:nvPicPr>
        <p:blipFill>
          <a:blip r:embed="rId5"/>
          <a:stretch>
            <a:fillRect/>
          </a:stretch>
        </p:blipFill>
        <p:spPr>
          <a:xfrm>
            <a:off x="7478673" y="5348526"/>
            <a:ext cx="545187" cy="545187"/>
          </a:xfrm>
          <a:prstGeom prst="rect">
            <a:avLst/>
          </a:prstGeom>
        </p:spPr>
      </p:pic>
      <p:sp>
        <p:nvSpPr>
          <p:cNvPr id="12" name="Text 7"/>
          <p:cNvSpPr/>
          <p:nvPr/>
        </p:nvSpPr>
        <p:spPr>
          <a:xfrm>
            <a:off x="7478673" y="6111716"/>
            <a:ext cx="2725936" cy="340757"/>
          </a:xfrm>
          <a:prstGeom prst="rect">
            <a:avLst/>
          </a:prstGeom>
          <a:noFill/>
          <a:ln/>
        </p:spPr>
        <p:txBody>
          <a:bodyPr wrap="none" lIns="0" tIns="0" rIns="0" bIns="0" rtlCol="0" anchor="t"/>
          <a:lstStyle/>
          <a:p>
            <a:pPr marL="0" indent="0" algn="l">
              <a:lnSpc>
                <a:spcPts val="2650"/>
              </a:lnSpc>
              <a:buNone/>
            </a:pPr>
            <a:r>
              <a:rPr lang="en-US" sz="2100" dirty="0">
                <a:solidFill>
                  <a:srgbClr val="E2E6E9"/>
                </a:solidFill>
                <a:latin typeface="Merriweather" pitchFamily="34" charset="0"/>
                <a:ea typeface="Merriweather" pitchFamily="34" charset="-122"/>
                <a:cs typeface="Merriweather" pitchFamily="34" charset="-120"/>
              </a:rPr>
              <a:t>Liability Insurance</a:t>
            </a:r>
            <a:endParaRPr lang="en-US" sz="2100" dirty="0"/>
          </a:p>
        </p:txBody>
      </p:sp>
      <p:sp>
        <p:nvSpPr>
          <p:cNvPr id="13" name="Text 8"/>
          <p:cNvSpPr/>
          <p:nvPr/>
        </p:nvSpPr>
        <p:spPr>
          <a:xfrm>
            <a:off x="7478673" y="6583204"/>
            <a:ext cx="2819757" cy="697944"/>
          </a:xfrm>
          <a:prstGeom prst="rect">
            <a:avLst/>
          </a:prstGeom>
          <a:noFill/>
          <a:ln/>
        </p:spPr>
        <p:txBody>
          <a:bodyPr wrap="square" lIns="0" tIns="0" rIns="0" bIns="0" rtlCol="0" anchor="t"/>
          <a:lstStyle/>
          <a:p>
            <a:pPr marL="0" indent="0" algn="l">
              <a:lnSpc>
                <a:spcPts val="2700"/>
              </a:lnSpc>
              <a:buNone/>
            </a:pPr>
            <a:r>
              <a:rPr lang="en-US" sz="1700" dirty="0">
                <a:solidFill>
                  <a:srgbClr val="E2E6E9"/>
                </a:solidFill>
                <a:latin typeface="Merriweather" pitchFamily="34" charset="0"/>
                <a:ea typeface="Merriweather" pitchFamily="34" charset="-122"/>
                <a:cs typeface="Merriweather" pitchFamily="34" charset="-120"/>
              </a:rPr>
              <a:t>Understanding various types of liability coverage.</a:t>
            </a:r>
            <a:endParaRPr lang="en-US" sz="1700" dirty="0"/>
          </a:p>
        </p:txBody>
      </p:sp>
      <p:pic>
        <p:nvPicPr>
          <p:cNvPr id="14" name="Image 3" descr="preencoded.png"/>
          <p:cNvPicPr>
            <a:picLocks noChangeAspect="1"/>
          </p:cNvPicPr>
          <p:nvPr/>
        </p:nvPicPr>
        <p:blipFill>
          <a:blip r:embed="rId6"/>
          <a:stretch>
            <a:fillRect/>
          </a:stretch>
        </p:blipFill>
        <p:spPr>
          <a:xfrm>
            <a:off x="10625495" y="5348526"/>
            <a:ext cx="545187" cy="545187"/>
          </a:xfrm>
          <a:prstGeom prst="rect">
            <a:avLst/>
          </a:prstGeom>
        </p:spPr>
      </p:pic>
      <p:sp>
        <p:nvSpPr>
          <p:cNvPr id="15" name="Text 9"/>
          <p:cNvSpPr/>
          <p:nvPr/>
        </p:nvSpPr>
        <p:spPr>
          <a:xfrm>
            <a:off x="10625495" y="6111716"/>
            <a:ext cx="2725936" cy="340757"/>
          </a:xfrm>
          <a:prstGeom prst="rect">
            <a:avLst/>
          </a:prstGeom>
          <a:noFill/>
          <a:ln/>
        </p:spPr>
        <p:txBody>
          <a:bodyPr wrap="none" lIns="0" tIns="0" rIns="0" bIns="0" rtlCol="0" anchor="t"/>
          <a:lstStyle/>
          <a:p>
            <a:pPr marL="0" indent="0" algn="l">
              <a:lnSpc>
                <a:spcPts val="2650"/>
              </a:lnSpc>
              <a:buNone/>
            </a:pPr>
            <a:r>
              <a:rPr lang="en-US" sz="2100" dirty="0">
                <a:solidFill>
                  <a:srgbClr val="E2E6E9"/>
                </a:solidFill>
                <a:latin typeface="Merriweather" pitchFamily="34" charset="0"/>
                <a:ea typeface="Merriweather" pitchFamily="34" charset="-122"/>
                <a:cs typeface="Merriweather" pitchFamily="34" charset="-120"/>
              </a:rPr>
              <a:t>Travel Insurance</a:t>
            </a:r>
            <a:endParaRPr lang="en-US" sz="2100" dirty="0"/>
          </a:p>
        </p:txBody>
      </p:sp>
      <p:sp>
        <p:nvSpPr>
          <p:cNvPr id="16" name="Text 10"/>
          <p:cNvSpPr/>
          <p:nvPr/>
        </p:nvSpPr>
        <p:spPr>
          <a:xfrm>
            <a:off x="10625495" y="6583204"/>
            <a:ext cx="2819757" cy="697944"/>
          </a:xfrm>
          <a:prstGeom prst="rect">
            <a:avLst/>
          </a:prstGeom>
          <a:noFill/>
          <a:ln/>
        </p:spPr>
        <p:txBody>
          <a:bodyPr wrap="square" lIns="0" tIns="0" rIns="0" bIns="0" rtlCol="0" anchor="t"/>
          <a:lstStyle/>
          <a:p>
            <a:pPr marL="0" indent="0" algn="l">
              <a:lnSpc>
                <a:spcPts val="2700"/>
              </a:lnSpc>
              <a:buNone/>
            </a:pPr>
            <a:r>
              <a:rPr lang="en-US" sz="1700" dirty="0">
                <a:solidFill>
                  <a:srgbClr val="E2E6E9"/>
                </a:solidFill>
                <a:latin typeface="Merriweather" pitchFamily="34" charset="0"/>
                <a:ea typeface="Merriweather" pitchFamily="34" charset="-122"/>
                <a:cs typeface="Merriweather" pitchFamily="34" charset="-120"/>
              </a:rPr>
              <a:t>Exploring specialized insurance for travelers.</a:t>
            </a:r>
            <a:endParaRPr lang="en-US" sz="1700" dirty="0"/>
          </a:p>
        </p:txBody>
      </p:sp>
      <p:grpSp>
        <p:nvGrpSpPr>
          <p:cNvPr id="17" name="Group 16">
            <a:extLst>
              <a:ext uri="{FF2B5EF4-FFF2-40B4-BE49-F238E27FC236}">
                <a16:creationId xmlns:a16="http://schemas.microsoft.com/office/drawing/2014/main" id="{1F336A69-FCD6-B24B-A26D-1B411A1169AF}"/>
              </a:ext>
            </a:extLst>
          </p:cNvPr>
          <p:cNvGrpSpPr/>
          <p:nvPr/>
        </p:nvGrpSpPr>
        <p:grpSpPr>
          <a:xfrm>
            <a:off x="12409714" y="7411879"/>
            <a:ext cx="2103120" cy="713218"/>
            <a:chOff x="12242800" y="7240429"/>
            <a:chExt cx="2270034" cy="884668"/>
          </a:xfrm>
        </p:grpSpPr>
        <p:sp>
          <p:nvSpPr>
            <p:cNvPr id="18" name="TextBox 17">
              <a:extLst>
                <a:ext uri="{FF2B5EF4-FFF2-40B4-BE49-F238E27FC236}">
                  <a16:creationId xmlns:a16="http://schemas.microsoft.com/office/drawing/2014/main" id="{F7C1DF43-0521-6146-9495-09F7DF16FBA1}"/>
                </a:ext>
              </a:extLst>
            </p:cNvPr>
            <p:cNvSpPr txBox="1"/>
            <p:nvPr/>
          </p:nvSpPr>
          <p:spPr>
            <a:xfrm>
              <a:off x="12242800" y="7240429"/>
              <a:ext cx="2270034" cy="884668"/>
            </a:xfrm>
            <a:prstGeom prst="rect">
              <a:avLst/>
            </a:prstGeom>
            <a:solidFill>
              <a:schemeClr val="accent2">
                <a:lumMod val="60000"/>
                <a:lumOff val="40000"/>
              </a:schemeClr>
            </a:solidFill>
          </p:spPr>
          <p:txBody>
            <a:bodyPr wrap="square" rtlCol="0">
              <a:spAutoFit/>
            </a:bodyPr>
            <a:lstStyle/>
            <a:p>
              <a:endParaRPr lang="en-US" dirty="0"/>
            </a:p>
          </p:txBody>
        </p:sp>
        <p:pic>
          <p:nvPicPr>
            <p:cNvPr id="19" name="Picture 18" descr="dva logo.png">
              <a:extLst>
                <a:ext uri="{FF2B5EF4-FFF2-40B4-BE49-F238E27FC236}">
                  <a16:creationId xmlns:a16="http://schemas.microsoft.com/office/drawing/2014/main" id="{30C7D27E-0881-D145-9A52-33AD125632A8}"/>
                </a:ext>
              </a:extLst>
            </p:cNvPr>
            <p:cNvPicPr>
              <a:picLocks noChangeAspect="1"/>
            </p:cNvPicPr>
            <p:nvPr/>
          </p:nvPicPr>
          <p:blipFill>
            <a:blip r:embed="rId7"/>
            <a:stretch>
              <a:fillRect/>
            </a:stretch>
          </p:blipFill>
          <p:spPr>
            <a:xfrm>
              <a:off x="12496800" y="7272616"/>
              <a:ext cx="1752600" cy="749540"/>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1185029" y="883444"/>
            <a:ext cx="9567148" cy="636032"/>
          </a:xfrm>
          <a:prstGeom prst="rect">
            <a:avLst/>
          </a:prstGeom>
          <a:noFill/>
          <a:ln/>
        </p:spPr>
        <p:txBody>
          <a:bodyPr wrap="none" lIns="0" tIns="0" rIns="0" bIns="0" rtlCol="0" anchor="t"/>
          <a:lstStyle/>
          <a:p>
            <a:pPr marL="0" indent="0">
              <a:lnSpc>
                <a:spcPts val="5000"/>
              </a:lnSpc>
              <a:buNone/>
            </a:pPr>
            <a:r>
              <a:rPr lang="en-US" sz="4000" dirty="0">
                <a:solidFill>
                  <a:srgbClr val="F5F0F0"/>
                </a:solidFill>
                <a:latin typeface="Merriweather" pitchFamily="34" charset="0"/>
                <a:ea typeface="Merriweather" pitchFamily="34" charset="-122"/>
                <a:cs typeface="Merriweather" pitchFamily="34" charset="-120"/>
              </a:rPr>
              <a:t>Advanced General Insurance Concepts</a:t>
            </a:r>
            <a:endParaRPr lang="en-US" sz="4000" dirty="0"/>
          </a:p>
        </p:txBody>
      </p:sp>
      <p:sp>
        <p:nvSpPr>
          <p:cNvPr id="3" name="Text 1"/>
          <p:cNvSpPr/>
          <p:nvPr/>
        </p:nvSpPr>
        <p:spPr>
          <a:xfrm>
            <a:off x="1185029" y="1926550"/>
            <a:ext cx="12260223" cy="1303020"/>
          </a:xfrm>
          <a:prstGeom prst="rect">
            <a:avLst/>
          </a:prstGeom>
          <a:noFill/>
          <a:ln/>
        </p:spPr>
        <p:txBody>
          <a:bodyPr wrap="square" lIns="0" tIns="0" rIns="0" bIns="0" rtlCol="0" anchor="t"/>
          <a:lstStyle/>
          <a:p>
            <a:pPr marL="0" indent="0">
              <a:lnSpc>
                <a:spcPts val="2550"/>
              </a:lnSpc>
              <a:buNone/>
            </a:pPr>
            <a:r>
              <a:rPr lang="en-US" sz="1600" dirty="0">
                <a:solidFill>
                  <a:srgbClr val="E2E6E9"/>
                </a:solidFill>
                <a:latin typeface="Merriweather" pitchFamily="34" charset="0"/>
                <a:ea typeface="Merriweather" pitchFamily="34" charset="-122"/>
                <a:cs typeface="Merriweather" pitchFamily="34" charset="-120"/>
              </a:rPr>
              <a:t>The second part of our General Insurance module delves into advanced concepts, focusing on risk management, claims processing, and future trends. Participants will learn the fundamentals of risk management and assessment in general insurance through interactive workshops and group exercises. We'll explore the intricacies of the general insurance claims process, covering steps, challenges, and tips for smooth claims handling.</a:t>
            </a:r>
            <a:endParaRPr lang="en-US" sz="1600" dirty="0"/>
          </a:p>
        </p:txBody>
      </p:sp>
      <p:sp>
        <p:nvSpPr>
          <p:cNvPr id="4" name="Text 2"/>
          <p:cNvSpPr/>
          <p:nvPr/>
        </p:nvSpPr>
        <p:spPr>
          <a:xfrm>
            <a:off x="1185029" y="3458528"/>
            <a:ext cx="12260223" cy="1303020"/>
          </a:xfrm>
          <a:prstGeom prst="rect">
            <a:avLst/>
          </a:prstGeom>
          <a:noFill/>
          <a:ln/>
        </p:spPr>
        <p:txBody>
          <a:bodyPr wrap="square" lIns="0" tIns="0" rIns="0" bIns="0" rtlCol="0" anchor="t"/>
          <a:lstStyle/>
          <a:p>
            <a:pPr marL="0" indent="0">
              <a:lnSpc>
                <a:spcPts val="2550"/>
              </a:lnSpc>
              <a:buNone/>
            </a:pPr>
            <a:r>
              <a:rPr lang="en-US" sz="1600" dirty="0">
                <a:solidFill>
                  <a:srgbClr val="E2E6E9"/>
                </a:solidFill>
                <a:latin typeface="Merriweather" pitchFamily="34" charset="0"/>
                <a:ea typeface="Merriweather" pitchFamily="34" charset="-122"/>
                <a:cs typeface="Merriweather" pitchFamily="34" charset="-120"/>
              </a:rPr>
              <a:t>Ethical practices in general insurance are emphasized, with discussions on industry standards and regulatory frameworks. The module concludes with an examination of future trends in general insurance, including the impact of InsurTech, AI applications, and data analytics. A comprehensive case study on creating a general insurance package allows participants to apply their knowledge in a practical scenario.</a:t>
            </a:r>
            <a:endParaRPr lang="en-US" sz="1600" dirty="0"/>
          </a:p>
        </p:txBody>
      </p:sp>
      <p:sp>
        <p:nvSpPr>
          <p:cNvPr id="5" name="Shape 3"/>
          <p:cNvSpPr/>
          <p:nvPr/>
        </p:nvSpPr>
        <p:spPr>
          <a:xfrm>
            <a:off x="1185029" y="4990505"/>
            <a:ext cx="12260223" cy="2355533"/>
          </a:xfrm>
          <a:prstGeom prst="roundRect">
            <a:avLst>
              <a:gd name="adj" fmla="val 3629"/>
            </a:avLst>
          </a:prstGeom>
          <a:noFill/>
          <a:ln w="7620">
            <a:solidFill>
              <a:srgbClr val="FFFFFF">
                <a:alpha val="24000"/>
              </a:srgbClr>
            </a:solidFill>
            <a:prstDash val="solid"/>
          </a:ln>
        </p:spPr>
      </p:sp>
      <p:sp>
        <p:nvSpPr>
          <p:cNvPr id="6" name="Shape 4"/>
          <p:cNvSpPr/>
          <p:nvPr/>
        </p:nvSpPr>
        <p:spPr>
          <a:xfrm>
            <a:off x="1192649" y="4998125"/>
            <a:ext cx="12244983" cy="585073"/>
          </a:xfrm>
          <a:prstGeom prst="rect">
            <a:avLst/>
          </a:prstGeom>
          <a:solidFill>
            <a:srgbClr val="FFFFFF">
              <a:alpha val="4000"/>
            </a:srgbClr>
          </a:solidFill>
          <a:ln/>
        </p:spPr>
      </p:sp>
      <p:sp>
        <p:nvSpPr>
          <p:cNvPr id="7" name="Text 5"/>
          <p:cNvSpPr/>
          <p:nvPr/>
        </p:nvSpPr>
        <p:spPr>
          <a:xfrm>
            <a:off x="1396246" y="5127784"/>
            <a:ext cx="2650450" cy="325755"/>
          </a:xfrm>
          <a:prstGeom prst="rect">
            <a:avLst/>
          </a:prstGeom>
          <a:noFill/>
          <a:ln/>
        </p:spPr>
        <p:txBody>
          <a:bodyPr wrap="none" lIns="0" tIns="0" rIns="0" bIns="0" rtlCol="0" anchor="t"/>
          <a:lstStyle/>
          <a:p>
            <a:pPr marL="0" indent="0">
              <a:lnSpc>
                <a:spcPts val="2550"/>
              </a:lnSpc>
              <a:buNone/>
            </a:pPr>
            <a:r>
              <a:rPr lang="en-US" sz="1600" dirty="0">
                <a:solidFill>
                  <a:srgbClr val="E2E6E9"/>
                </a:solidFill>
                <a:latin typeface="Merriweather" pitchFamily="34" charset="0"/>
                <a:ea typeface="Merriweather" pitchFamily="34" charset="-122"/>
                <a:cs typeface="Merriweather" pitchFamily="34" charset="-120"/>
              </a:rPr>
              <a:t>Risk Management</a:t>
            </a:r>
            <a:endParaRPr lang="en-US" sz="1600" dirty="0"/>
          </a:p>
        </p:txBody>
      </p:sp>
      <p:sp>
        <p:nvSpPr>
          <p:cNvPr id="8" name="Text 6"/>
          <p:cNvSpPr/>
          <p:nvPr/>
        </p:nvSpPr>
        <p:spPr>
          <a:xfrm>
            <a:off x="4461272" y="5127784"/>
            <a:ext cx="2646640" cy="325755"/>
          </a:xfrm>
          <a:prstGeom prst="rect">
            <a:avLst/>
          </a:prstGeom>
          <a:noFill/>
          <a:ln/>
        </p:spPr>
        <p:txBody>
          <a:bodyPr wrap="none" lIns="0" tIns="0" rIns="0" bIns="0" rtlCol="0" anchor="t"/>
          <a:lstStyle/>
          <a:p>
            <a:pPr marL="0" indent="0">
              <a:lnSpc>
                <a:spcPts val="2550"/>
              </a:lnSpc>
              <a:buNone/>
            </a:pPr>
            <a:r>
              <a:rPr lang="en-US" sz="1600" dirty="0">
                <a:solidFill>
                  <a:srgbClr val="E2E6E9"/>
                </a:solidFill>
                <a:latin typeface="Merriweather" pitchFamily="34" charset="0"/>
                <a:ea typeface="Merriweather" pitchFamily="34" charset="-122"/>
                <a:cs typeface="Merriweather" pitchFamily="34" charset="-120"/>
              </a:rPr>
              <a:t>Claims Processing</a:t>
            </a:r>
            <a:endParaRPr lang="en-US" sz="1600" dirty="0"/>
          </a:p>
        </p:txBody>
      </p:sp>
      <p:sp>
        <p:nvSpPr>
          <p:cNvPr id="9" name="Text 7"/>
          <p:cNvSpPr/>
          <p:nvPr/>
        </p:nvSpPr>
        <p:spPr>
          <a:xfrm>
            <a:off x="7522488" y="5127784"/>
            <a:ext cx="2646640" cy="325755"/>
          </a:xfrm>
          <a:prstGeom prst="rect">
            <a:avLst/>
          </a:prstGeom>
          <a:noFill/>
          <a:ln/>
        </p:spPr>
        <p:txBody>
          <a:bodyPr wrap="none" lIns="0" tIns="0" rIns="0" bIns="0" rtlCol="0" anchor="t"/>
          <a:lstStyle/>
          <a:p>
            <a:pPr marL="0" indent="0">
              <a:lnSpc>
                <a:spcPts val="2550"/>
              </a:lnSpc>
              <a:buNone/>
            </a:pPr>
            <a:r>
              <a:rPr lang="en-US" sz="1600" dirty="0">
                <a:solidFill>
                  <a:srgbClr val="E2E6E9"/>
                </a:solidFill>
                <a:latin typeface="Merriweather" pitchFamily="34" charset="0"/>
                <a:ea typeface="Merriweather" pitchFamily="34" charset="-122"/>
                <a:cs typeface="Merriweather" pitchFamily="34" charset="-120"/>
              </a:rPr>
              <a:t>Ethical Practices</a:t>
            </a:r>
            <a:endParaRPr lang="en-US" sz="1600" dirty="0"/>
          </a:p>
        </p:txBody>
      </p:sp>
      <p:sp>
        <p:nvSpPr>
          <p:cNvPr id="10" name="Text 8"/>
          <p:cNvSpPr/>
          <p:nvPr/>
        </p:nvSpPr>
        <p:spPr>
          <a:xfrm>
            <a:off x="10583704" y="5127784"/>
            <a:ext cx="2650450" cy="325755"/>
          </a:xfrm>
          <a:prstGeom prst="rect">
            <a:avLst/>
          </a:prstGeom>
          <a:noFill/>
          <a:ln/>
        </p:spPr>
        <p:txBody>
          <a:bodyPr wrap="none" lIns="0" tIns="0" rIns="0" bIns="0" rtlCol="0" anchor="t"/>
          <a:lstStyle/>
          <a:p>
            <a:pPr marL="0" indent="0">
              <a:lnSpc>
                <a:spcPts val="2550"/>
              </a:lnSpc>
              <a:buNone/>
            </a:pPr>
            <a:r>
              <a:rPr lang="en-US" sz="1600" dirty="0">
                <a:solidFill>
                  <a:srgbClr val="E2E6E9"/>
                </a:solidFill>
                <a:latin typeface="Merriweather" pitchFamily="34" charset="0"/>
                <a:ea typeface="Merriweather" pitchFamily="34" charset="-122"/>
                <a:cs typeface="Merriweather" pitchFamily="34" charset="-120"/>
              </a:rPr>
              <a:t>Future Trends</a:t>
            </a:r>
            <a:endParaRPr lang="en-US" sz="1600" dirty="0"/>
          </a:p>
        </p:txBody>
      </p:sp>
      <p:sp>
        <p:nvSpPr>
          <p:cNvPr id="11" name="Shape 9"/>
          <p:cNvSpPr/>
          <p:nvPr/>
        </p:nvSpPr>
        <p:spPr>
          <a:xfrm>
            <a:off x="1192649" y="5583198"/>
            <a:ext cx="12244983" cy="585073"/>
          </a:xfrm>
          <a:prstGeom prst="rect">
            <a:avLst/>
          </a:prstGeom>
          <a:solidFill>
            <a:srgbClr val="000000">
              <a:alpha val="4000"/>
            </a:srgbClr>
          </a:solidFill>
          <a:ln/>
        </p:spPr>
      </p:sp>
      <p:sp>
        <p:nvSpPr>
          <p:cNvPr id="12" name="Text 10"/>
          <p:cNvSpPr/>
          <p:nvPr/>
        </p:nvSpPr>
        <p:spPr>
          <a:xfrm>
            <a:off x="1396246" y="5712857"/>
            <a:ext cx="2650450" cy="325755"/>
          </a:xfrm>
          <a:prstGeom prst="rect">
            <a:avLst/>
          </a:prstGeom>
          <a:noFill/>
          <a:ln/>
        </p:spPr>
        <p:txBody>
          <a:bodyPr wrap="none" lIns="0" tIns="0" rIns="0" bIns="0" rtlCol="0" anchor="t"/>
          <a:lstStyle/>
          <a:p>
            <a:pPr marL="0" indent="0">
              <a:lnSpc>
                <a:spcPts val="2550"/>
              </a:lnSpc>
              <a:buNone/>
            </a:pPr>
            <a:r>
              <a:rPr lang="en-US" sz="1600" dirty="0">
                <a:solidFill>
                  <a:srgbClr val="E2E6E9"/>
                </a:solidFill>
                <a:latin typeface="Merriweather" pitchFamily="34" charset="0"/>
                <a:ea typeface="Merriweather" pitchFamily="34" charset="-122"/>
                <a:cs typeface="Merriweather" pitchFamily="34" charset="-120"/>
              </a:rPr>
              <a:t>Assessment techniques</a:t>
            </a:r>
            <a:endParaRPr lang="en-US" sz="1600" dirty="0"/>
          </a:p>
        </p:txBody>
      </p:sp>
      <p:sp>
        <p:nvSpPr>
          <p:cNvPr id="13" name="Text 11"/>
          <p:cNvSpPr/>
          <p:nvPr/>
        </p:nvSpPr>
        <p:spPr>
          <a:xfrm>
            <a:off x="4461272" y="5712857"/>
            <a:ext cx="2646640" cy="325755"/>
          </a:xfrm>
          <a:prstGeom prst="rect">
            <a:avLst/>
          </a:prstGeom>
          <a:noFill/>
          <a:ln/>
        </p:spPr>
        <p:txBody>
          <a:bodyPr wrap="none" lIns="0" tIns="0" rIns="0" bIns="0" rtlCol="0" anchor="t"/>
          <a:lstStyle/>
          <a:p>
            <a:pPr marL="0" indent="0">
              <a:lnSpc>
                <a:spcPts val="2550"/>
              </a:lnSpc>
              <a:buNone/>
            </a:pPr>
            <a:r>
              <a:rPr lang="en-US" sz="1600" dirty="0">
                <a:solidFill>
                  <a:srgbClr val="E2E6E9"/>
                </a:solidFill>
                <a:latin typeface="Merriweather" pitchFamily="34" charset="0"/>
                <a:ea typeface="Merriweather" pitchFamily="34" charset="-122"/>
                <a:cs typeface="Merriweather" pitchFamily="34" charset="-120"/>
              </a:rPr>
              <a:t>Step-by-step procedures</a:t>
            </a:r>
            <a:endParaRPr lang="en-US" sz="1600" dirty="0"/>
          </a:p>
        </p:txBody>
      </p:sp>
      <p:sp>
        <p:nvSpPr>
          <p:cNvPr id="14" name="Text 12"/>
          <p:cNvSpPr/>
          <p:nvPr/>
        </p:nvSpPr>
        <p:spPr>
          <a:xfrm>
            <a:off x="7522488" y="5712857"/>
            <a:ext cx="2646640" cy="325755"/>
          </a:xfrm>
          <a:prstGeom prst="rect">
            <a:avLst/>
          </a:prstGeom>
          <a:noFill/>
          <a:ln/>
        </p:spPr>
        <p:txBody>
          <a:bodyPr wrap="none" lIns="0" tIns="0" rIns="0" bIns="0" rtlCol="0" anchor="t"/>
          <a:lstStyle/>
          <a:p>
            <a:pPr marL="0" indent="0">
              <a:lnSpc>
                <a:spcPts val="2550"/>
              </a:lnSpc>
              <a:buNone/>
            </a:pPr>
            <a:r>
              <a:rPr lang="en-US" sz="1600" dirty="0">
                <a:solidFill>
                  <a:srgbClr val="E2E6E9"/>
                </a:solidFill>
                <a:latin typeface="Merriweather" pitchFamily="34" charset="0"/>
                <a:ea typeface="Merriweather" pitchFamily="34" charset="-122"/>
                <a:cs typeface="Merriweather" pitchFamily="34" charset="-120"/>
              </a:rPr>
              <a:t>Industry standards</a:t>
            </a:r>
            <a:endParaRPr lang="en-US" sz="1600" dirty="0"/>
          </a:p>
        </p:txBody>
      </p:sp>
      <p:sp>
        <p:nvSpPr>
          <p:cNvPr id="15" name="Text 13"/>
          <p:cNvSpPr/>
          <p:nvPr/>
        </p:nvSpPr>
        <p:spPr>
          <a:xfrm>
            <a:off x="10583704" y="5712857"/>
            <a:ext cx="2650450" cy="325755"/>
          </a:xfrm>
          <a:prstGeom prst="rect">
            <a:avLst/>
          </a:prstGeom>
          <a:noFill/>
          <a:ln/>
        </p:spPr>
        <p:txBody>
          <a:bodyPr wrap="none" lIns="0" tIns="0" rIns="0" bIns="0" rtlCol="0" anchor="t"/>
          <a:lstStyle/>
          <a:p>
            <a:pPr marL="0" indent="0">
              <a:lnSpc>
                <a:spcPts val="2550"/>
              </a:lnSpc>
              <a:buNone/>
            </a:pPr>
            <a:r>
              <a:rPr lang="en-US" sz="1600" dirty="0">
                <a:solidFill>
                  <a:srgbClr val="E2E6E9"/>
                </a:solidFill>
                <a:latin typeface="Merriweather" pitchFamily="34" charset="0"/>
                <a:ea typeface="Merriweather" pitchFamily="34" charset="-122"/>
                <a:cs typeface="Merriweather" pitchFamily="34" charset="-120"/>
              </a:rPr>
              <a:t>InsurTech innovations</a:t>
            </a:r>
            <a:endParaRPr lang="en-US" sz="1600" dirty="0"/>
          </a:p>
        </p:txBody>
      </p:sp>
      <p:sp>
        <p:nvSpPr>
          <p:cNvPr id="16" name="Shape 14"/>
          <p:cNvSpPr/>
          <p:nvPr/>
        </p:nvSpPr>
        <p:spPr>
          <a:xfrm>
            <a:off x="1192649" y="6168271"/>
            <a:ext cx="12244983" cy="585073"/>
          </a:xfrm>
          <a:prstGeom prst="rect">
            <a:avLst/>
          </a:prstGeom>
          <a:solidFill>
            <a:srgbClr val="FFFFFF">
              <a:alpha val="4000"/>
            </a:srgbClr>
          </a:solidFill>
          <a:ln/>
        </p:spPr>
      </p:sp>
      <p:sp>
        <p:nvSpPr>
          <p:cNvPr id="17" name="Text 15"/>
          <p:cNvSpPr/>
          <p:nvPr/>
        </p:nvSpPr>
        <p:spPr>
          <a:xfrm>
            <a:off x="1396246" y="6297930"/>
            <a:ext cx="2650450" cy="325755"/>
          </a:xfrm>
          <a:prstGeom prst="rect">
            <a:avLst/>
          </a:prstGeom>
          <a:noFill/>
          <a:ln/>
        </p:spPr>
        <p:txBody>
          <a:bodyPr wrap="none" lIns="0" tIns="0" rIns="0" bIns="0" rtlCol="0" anchor="t"/>
          <a:lstStyle/>
          <a:p>
            <a:pPr marL="0" indent="0">
              <a:lnSpc>
                <a:spcPts val="2550"/>
              </a:lnSpc>
              <a:buNone/>
            </a:pPr>
            <a:r>
              <a:rPr lang="en-US" sz="1600" dirty="0">
                <a:solidFill>
                  <a:srgbClr val="E2E6E9"/>
                </a:solidFill>
                <a:latin typeface="Merriweather" pitchFamily="34" charset="0"/>
                <a:ea typeface="Merriweather" pitchFamily="34" charset="-122"/>
                <a:cs typeface="Merriweather" pitchFamily="34" charset="-120"/>
              </a:rPr>
              <a:t>Scenario analysis</a:t>
            </a:r>
            <a:endParaRPr lang="en-US" sz="1600" dirty="0"/>
          </a:p>
        </p:txBody>
      </p:sp>
      <p:sp>
        <p:nvSpPr>
          <p:cNvPr id="18" name="Text 16"/>
          <p:cNvSpPr/>
          <p:nvPr/>
        </p:nvSpPr>
        <p:spPr>
          <a:xfrm>
            <a:off x="4461272" y="6297930"/>
            <a:ext cx="2646640" cy="325755"/>
          </a:xfrm>
          <a:prstGeom prst="rect">
            <a:avLst/>
          </a:prstGeom>
          <a:noFill/>
          <a:ln/>
        </p:spPr>
        <p:txBody>
          <a:bodyPr wrap="none" lIns="0" tIns="0" rIns="0" bIns="0" rtlCol="0" anchor="t"/>
          <a:lstStyle/>
          <a:p>
            <a:pPr marL="0" indent="0">
              <a:lnSpc>
                <a:spcPts val="2550"/>
              </a:lnSpc>
              <a:buNone/>
            </a:pPr>
            <a:r>
              <a:rPr lang="en-US" sz="1600" dirty="0">
                <a:solidFill>
                  <a:srgbClr val="E2E6E9"/>
                </a:solidFill>
                <a:latin typeface="Merriweather" pitchFamily="34" charset="0"/>
                <a:ea typeface="Merriweather" pitchFamily="34" charset="-122"/>
                <a:cs typeface="Merriweather" pitchFamily="34" charset="-120"/>
              </a:rPr>
              <a:t>Challenge resolution</a:t>
            </a:r>
            <a:endParaRPr lang="en-US" sz="1600" dirty="0"/>
          </a:p>
        </p:txBody>
      </p:sp>
      <p:sp>
        <p:nvSpPr>
          <p:cNvPr id="19" name="Text 17"/>
          <p:cNvSpPr/>
          <p:nvPr/>
        </p:nvSpPr>
        <p:spPr>
          <a:xfrm>
            <a:off x="7522488" y="6297930"/>
            <a:ext cx="2646640" cy="325755"/>
          </a:xfrm>
          <a:prstGeom prst="rect">
            <a:avLst/>
          </a:prstGeom>
          <a:noFill/>
          <a:ln/>
        </p:spPr>
        <p:txBody>
          <a:bodyPr wrap="none" lIns="0" tIns="0" rIns="0" bIns="0" rtlCol="0" anchor="t"/>
          <a:lstStyle/>
          <a:p>
            <a:pPr marL="0" indent="0">
              <a:lnSpc>
                <a:spcPts val="2550"/>
              </a:lnSpc>
              <a:buNone/>
            </a:pPr>
            <a:r>
              <a:rPr lang="en-US" sz="1600" dirty="0">
                <a:solidFill>
                  <a:srgbClr val="E2E6E9"/>
                </a:solidFill>
                <a:latin typeface="Merriweather" pitchFamily="34" charset="0"/>
                <a:ea typeface="Merriweather" pitchFamily="34" charset="-122"/>
                <a:cs typeface="Merriweather" pitchFamily="34" charset="-120"/>
              </a:rPr>
              <a:t>Regulatory compliance</a:t>
            </a:r>
            <a:endParaRPr lang="en-US" sz="1600" dirty="0"/>
          </a:p>
        </p:txBody>
      </p:sp>
      <p:sp>
        <p:nvSpPr>
          <p:cNvPr id="20" name="Text 18"/>
          <p:cNvSpPr/>
          <p:nvPr/>
        </p:nvSpPr>
        <p:spPr>
          <a:xfrm>
            <a:off x="10583704" y="6297930"/>
            <a:ext cx="2650450" cy="325755"/>
          </a:xfrm>
          <a:prstGeom prst="rect">
            <a:avLst/>
          </a:prstGeom>
          <a:noFill/>
          <a:ln/>
        </p:spPr>
        <p:txBody>
          <a:bodyPr wrap="none" lIns="0" tIns="0" rIns="0" bIns="0" rtlCol="0" anchor="t"/>
          <a:lstStyle/>
          <a:p>
            <a:pPr marL="0" indent="0">
              <a:lnSpc>
                <a:spcPts val="2550"/>
              </a:lnSpc>
              <a:buNone/>
            </a:pPr>
            <a:r>
              <a:rPr lang="en-US" sz="1600" dirty="0">
                <a:solidFill>
                  <a:srgbClr val="E2E6E9"/>
                </a:solidFill>
                <a:latin typeface="Merriweather" pitchFamily="34" charset="0"/>
                <a:ea typeface="Merriweather" pitchFamily="34" charset="-122"/>
                <a:cs typeface="Merriweather" pitchFamily="34" charset="-120"/>
              </a:rPr>
              <a:t>AI applications</a:t>
            </a:r>
            <a:endParaRPr lang="en-US" sz="1600" dirty="0"/>
          </a:p>
        </p:txBody>
      </p:sp>
      <p:sp>
        <p:nvSpPr>
          <p:cNvPr id="21" name="Shape 19"/>
          <p:cNvSpPr/>
          <p:nvPr/>
        </p:nvSpPr>
        <p:spPr>
          <a:xfrm>
            <a:off x="1192649" y="6753344"/>
            <a:ext cx="12244983" cy="585073"/>
          </a:xfrm>
          <a:prstGeom prst="rect">
            <a:avLst/>
          </a:prstGeom>
          <a:solidFill>
            <a:srgbClr val="000000">
              <a:alpha val="4000"/>
            </a:srgbClr>
          </a:solidFill>
          <a:ln/>
        </p:spPr>
      </p:sp>
      <p:sp>
        <p:nvSpPr>
          <p:cNvPr id="22" name="Text 20"/>
          <p:cNvSpPr/>
          <p:nvPr/>
        </p:nvSpPr>
        <p:spPr>
          <a:xfrm>
            <a:off x="1396246" y="6883003"/>
            <a:ext cx="2650450" cy="325755"/>
          </a:xfrm>
          <a:prstGeom prst="rect">
            <a:avLst/>
          </a:prstGeom>
          <a:noFill/>
          <a:ln/>
        </p:spPr>
        <p:txBody>
          <a:bodyPr wrap="none" lIns="0" tIns="0" rIns="0" bIns="0" rtlCol="0" anchor="t"/>
          <a:lstStyle/>
          <a:p>
            <a:pPr marL="0" indent="0">
              <a:lnSpc>
                <a:spcPts val="2550"/>
              </a:lnSpc>
              <a:buNone/>
            </a:pPr>
            <a:r>
              <a:rPr lang="en-US" sz="1600" dirty="0">
                <a:solidFill>
                  <a:srgbClr val="E2E6E9"/>
                </a:solidFill>
                <a:latin typeface="Merriweather" pitchFamily="34" charset="0"/>
                <a:ea typeface="Merriweather" pitchFamily="34" charset="-122"/>
                <a:cs typeface="Merriweather" pitchFamily="34" charset="-120"/>
              </a:rPr>
              <a:t>Mitigation strategies</a:t>
            </a:r>
            <a:endParaRPr lang="en-US" sz="1600" dirty="0"/>
          </a:p>
        </p:txBody>
      </p:sp>
      <p:sp>
        <p:nvSpPr>
          <p:cNvPr id="23" name="Text 21"/>
          <p:cNvSpPr/>
          <p:nvPr/>
        </p:nvSpPr>
        <p:spPr>
          <a:xfrm>
            <a:off x="4461272" y="6883003"/>
            <a:ext cx="2646640" cy="325755"/>
          </a:xfrm>
          <a:prstGeom prst="rect">
            <a:avLst/>
          </a:prstGeom>
          <a:noFill/>
          <a:ln/>
        </p:spPr>
        <p:txBody>
          <a:bodyPr wrap="none" lIns="0" tIns="0" rIns="0" bIns="0" rtlCol="0" anchor="t"/>
          <a:lstStyle/>
          <a:p>
            <a:pPr marL="0" indent="0">
              <a:lnSpc>
                <a:spcPts val="2550"/>
              </a:lnSpc>
              <a:buNone/>
            </a:pPr>
            <a:r>
              <a:rPr lang="en-US" sz="1600" dirty="0">
                <a:solidFill>
                  <a:srgbClr val="E2E6E9"/>
                </a:solidFill>
                <a:latin typeface="Merriweather" pitchFamily="34" charset="0"/>
                <a:ea typeface="Merriweather" pitchFamily="34" charset="-122"/>
                <a:cs typeface="Merriweather" pitchFamily="34" charset="-120"/>
              </a:rPr>
              <a:t>Efficiency tips</a:t>
            </a:r>
            <a:endParaRPr lang="en-US" sz="1600" dirty="0"/>
          </a:p>
        </p:txBody>
      </p:sp>
      <p:sp>
        <p:nvSpPr>
          <p:cNvPr id="24" name="Text 22"/>
          <p:cNvSpPr/>
          <p:nvPr/>
        </p:nvSpPr>
        <p:spPr>
          <a:xfrm>
            <a:off x="7522488" y="6883003"/>
            <a:ext cx="2646640" cy="325755"/>
          </a:xfrm>
          <a:prstGeom prst="rect">
            <a:avLst/>
          </a:prstGeom>
          <a:noFill/>
          <a:ln/>
        </p:spPr>
        <p:txBody>
          <a:bodyPr wrap="none" lIns="0" tIns="0" rIns="0" bIns="0" rtlCol="0" anchor="t"/>
          <a:lstStyle/>
          <a:p>
            <a:pPr marL="0" indent="0">
              <a:lnSpc>
                <a:spcPts val="2550"/>
              </a:lnSpc>
              <a:buNone/>
            </a:pPr>
            <a:r>
              <a:rPr lang="en-US" sz="1600" dirty="0">
                <a:solidFill>
                  <a:srgbClr val="E2E6E9"/>
                </a:solidFill>
                <a:latin typeface="Merriweather" pitchFamily="34" charset="0"/>
                <a:ea typeface="Merriweather" pitchFamily="34" charset="-122"/>
                <a:cs typeface="Merriweather" pitchFamily="34" charset="-120"/>
              </a:rPr>
              <a:t>Consumer protection</a:t>
            </a:r>
            <a:endParaRPr lang="en-US" sz="1600" dirty="0"/>
          </a:p>
        </p:txBody>
      </p:sp>
      <p:sp>
        <p:nvSpPr>
          <p:cNvPr id="25" name="Text 23"/>
          <p:cNvSpPr/>
          <p:nvPr/>
        </p:nvSpPr>
        <p:spPr>
          <a:xfrm>
            <a:off x="10583704" y="6883003"/>
            <a:ext cx="2650450" cy="325755"/>
          </a:xfrm>
          <a:prstGeom prst="rect">
            <a:avLst/>
          </a:prstGeom>
          <a:noFill/>
          <a:ln/>
        </p:spPr>
        <p:txBody>
          <a:bodyPr wrap="none" lIns="0" tIns="0" rIns="0" bIns="0" rtlCol="0" anchor="t"/>
          <a:lstStyle/>
          <a:p>
            <a:pPr marL="0" indent="0">
              <a:lnSpc>
                <a:spcPts val="2550"/>
              </a:lnSpc>
              <a:buNone/>
            </a:pPr>
            <a:r>
              <a:rPr lang="en-US" sz="1600" dirty="0">
                <a:solidFill>
                  <a:srgbClr val="E2E6E9"/>
                </a:solidFill>
                <a:latin typeface="Merriweather" pitchFamily="34" charset="0"/>
                <a:ea typeface="Merriweather" pitchFamily="34" charset="-122"/>
                <a:cs typeface="Merriweather" pitchFamily="34" charset="-120"/>
              </a:rPr>
              <a:t>Data analytics</a:t>
            </a:r>
            <a:endParaRPr lang="en-US" sz="1600" dirty="0"/>
          </a:p>
        </p:txBody>
      </p:sp>
      <p:grpSp>
        <p:nvGrpSpPr>
          <p:cNvPr id="26" name="Group 25">
            <a:extLst>
              <a:ext uri="{FF2B5EF4-FFF2-40B4-BE49-F238E27FC236}">
                <a16:creationId xmlns:a16="http://schemas.microsoft.com/office/drawing/2014/main" id="{571C70B6-20C3-0747-B77E-DD8ABDA2D778}"/>
              </a:ext>
            </a:extLst>
          </p:cNvPr>
          <p:cNvGrpSpPr/>
          <p:nvPr/>
        </p:nvGrpSpPr>
        <p:grpSpPr>
          <a:xfrm>
            <a:off x="12605656" y="7475697"/>
            <a:ext cx="1907177" cy="649400"/>
            <a:chOff x="12242800" y="7240429"/>
            <a:chExt cx="2270034" cy="884668"/>
          </a:xfrm>
        </p:grpSpPr>
        <p:sp>
          <p:nvSpPr>
            <p:cNvPr id="27" name="TextBox 26">
              <a:extLst>
                <a:ext uri="{FF2B5EF4-FFF2-40B4-BE49-F238E27FC236}">
                  <a16:creationId xmlns:a16="http://schemas.microsoft.com/office/drawing/2014/main" id="{39943E45-49FC-B34B-AE7C-84A4A9B22613}"/>
                </a:ext>
              </a:extLst>
            </p:cNvPr>
            <p:cNvSpPr txBox="1"/>
            <p:nvPr/>
          </p:nvSpPr>
          <p:spPr>
            <a:xfrm>
              <a:off x="12242800" y="7240429"/>
              <a:ext cx="2270034" cy="884668"/>
            </a:xfrm>
            <a:prstGeom prst="rect">
              <a:avLst/>
            </a:prstGeom>
            <a:solidFill>
              <a:schemeClr val="accent2">
                <a:lumMod val="60000"/>
                <a:lumOff val="40000"/>
              </a:schemeClr>
            </a:solidFill>
          </p:spPr>
          <p:txBody>
            <a:bodyPr wrap="square" rtlCol="0">
              <a:spAutoFit/>
            </a:bodyPr>
            <a:lstStyle/>
            <a:p>
              <a:endParaRPr lang="en-US" dirty="0"/>
            </a:p>
          </p:txBody>
        </p:sp>
        <p:pic>
          <p:nvPicPr>
            <p:cNvPr id="28" name="Picture 27" descr="dva logo.png">
              <a:extLst>
                <a:ext uri="{FF2B5EF4-FFF2-40B4-BE49-F238E27FC236}">
                  <a16:creationId xmlns:a16="http://schemas.microsoft.com/office/drawing/2014/main" id="{5F2B2E98-77AC-234A-8CEC-5D69B477DA49}"/>
                </a:ext>
              </a:extLst>
            </p:cNvPr>
            <p:cNvPicPr>
              <a:picLocks noChangeAspect="1"/>
            </p:cNvPicPr>
            <p:nvPr/>
          </p:nvPicPr>
          <p:blipFill>
            <a:blip r:embed="rId3"/>
            <a:stretch>
              <a:fillRect/>
            </a:stretch>
          </p:blipFill>
          <p:spPr>
            <a:xfrm>
              <a:off x="12496800" y="7272616"/>
              <a:ext cx="1752600" cy="749540"/>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1185029" y="529233"/>
            <a:ext cx="12260223" cy="1203008"/>
          </a:xfrm>
          <a:prstGeom prst="rect">
            <a:avLst/>
          </a:prstGeom>
          <a:noFill/>
          <a:ln/>
        </p:spPr>
        <p:txBody>
          <a:bodyPr wrap="square" lIns="0" tIns="0" rIns="0" bIns="0" rtlCol="0" anchor="t"/>
          <a:lstStyle/>
          <a:p>
            <a:pPr marL="0" indent="0">
              <a:lnSpc>
                <a:spcPts val="4700"/>
              </a:lnSpc>
              <a:buNone/>
            </a:pPr>
            <a:r>
              <a:rPr lang="en-US" sz="3750" dirty="0">
                <a:solidFill>
                  <a:srgbClr val="F5F0F0"/>
                </a:solidFill>
                <a:latin typeface="Merriweather" pitchFamily="34" charset="0"/>
                <a:ea typeface="Merriweather" pitchFamily="34" charset="-122"/>
                <a:cs typeface="Merriweather" pitchFamily="34" charset="-120"/>
              </a:rPr>
              <a:t>Capstone Project: Comprehensive Insurance Proposal</a:t>
            </a:r>
            <a:endParaRPr lang="en-US" sz="3750" dirty="0"/>
          </a:p>
        </p:txBody>
      </p:sp>
      <p:sp>
        <p:nvSpPr>
          <p:cNvPr id="3" name="Text 1"/>
          <p:cNvSpPr/>
          <p:nvPr/>
        </p:nvSpPr>
        <p:spPr>
          <a:xfrm>
            <a:off x="1185029" y="2117169"/>
            <a:ext cx="12260223" cy="1232059"/>
          </a:xfrm>
          <a:prstGeom prst="rect">
            <a:avLst/>
          </a:prstGeom>
          <a:noFill/>
          <a:ln/>
        </p:spPr>
        <p:txBody>
          <a:bodyPr wrap="square" lIns="0" tIns="0" rIns="0" bIns="0" rtlCol="0" anchor="t"/>
          <a:lstStyle/>
          <a:p>
            <a:pPr marL="0" indent="0">
              <a:lnSpc>
                <a:spcPts val="2400"/>
              </a:lnSpc>
              <a:buNone/>
            </a:pPr>
            <a:r>
              <a:rPr lang="en-US" sz="1500" dirty="0">
                <a:solidFill>
                  <a:srgbClr val="E2E6E9"/>
                </a:solidFill>
                <a:latin typeface="Merriweather" pitchFamily="34" charset="0"/>
                <a:ea typeface="Merriweather" pitchFamily="34" charset="-122"/>
                <a:cs typeface="Merriweather" pitchFamily="34" charset="-120"/>
              </a:rPr>
              <a:t>The culmination of our Comprehensive Insurance Mastery Program is a 3-hour Capstone Project. This hands-on exercise challenges participants to design a complete insurance proposal encompassing life, health, and general insurance based on a provided customer profile. This project serves as a practical application of the knowledge and skills acquired throughout the course.</a:t>
            </a:r>
            <a:endParaRPr lang="en-US" sz="1500" dirty="0"/>
          </a:p>
        </p:txBody>
      </p:sp>
      <p:sp>
        <p:nvSpPr>
          <p:cNvPr id="4" name="Text 2"/>
          <p:cNvSpPr/>
          <p:nvPr/>
        </p:nvSpPr>
        <p:spPr>
          <a:xfrm>
            <a:off x="1185029" y="3565684"/>
            <a:ext cx="12260223" cy="1232059"/>
          </a:xfrm>
          <a:prstGeom prst="rect">
            <a:avLst/>
          </a:prstGeom>
          <a:noFill/>
          <a:ln/>
        </p:spPr>
        <p:txBody>
          <a:bodyPr wrap="square" lIns="0" tIns="0" rIns="0" bIns="0" rtlCol="0" anchor="t"/>
          <a:lstStyle/>
          <a:p>
            <a:pPr marL="0" indent="0">
              <a:lnSpc>
                <a:spcPts val="2400"/>
              </a:lnSpc>
              <a:buNone/>
            </a:pPr>
            <a:r>
              <a:rPr lang="en-US" sz="1500" dirty="0">
                <a:solidFill>
                  <a:srgbClr val="E2E6E9"/>
                </a:solidFill>
                <a:latin typeface="Merriweather" pitchFamily="34" charset="0"/>
                <a:ea typeface="Merriweather" pitchFamily="34" charset="-122"/>
                <a:cs typeface="Merriweather" pitchFamily="34" charset="-120"/>
              </a:rPr>
              <a:t>Participants will need to justify their choices and provide detailed risk assessments for their proposed insurance package. The project concludes with presentations followed by peer and instructor feedback, offering valuable insights and reinforcing learning outcomes. This capstone experience ensures that participants can synthesize and apply their comprehensive understanding of insurance concepts in real-world scenarios.</a:t>
            </a:r>
            <a:endParaRPr lang="en-US" sz="1500" dirty="0"/>
          </a:p>
        </p:txBody>
      </p:sp>
      <p:sp>
        <p:nvSpPr>
          <p:cNvPr id="5" name="Shape 3"/>
          <p:cNvSpPr/>
          <p:nvPr/>
        </p:nvSpPr>
        <p:spPr>
          <a:xfrm>
            <a:off x="1185029" y="5230654"/>
            <a:ext cx="433030" cy="433030"/>
          </a:xfrm>
          <a:prstGeom prst="roundRect">
            <a:avLst>
              <a:gd name="adj" fmla="val 18669"/>
            </a:avLst>
          </a:prstGeom>
          <a:solidFill>
            <a:srgbClr val="003180"/>
          </a:solidFill>
          <a:ln w="7620">
            <a:solidFill>
              <a:srgbClr val="194A99"/>
            </a:solidFill>
            <a:prstDash val="solid"/>
          </a:ln>
        </p:spPr>
      </p:sp>
      <p:sp>
        <p:nvSpPr>
          <p:cNvPr id="6" name="Text 4"/>
          <p:cNvSpPr/>
          <p:nvPr/>
        </p:nvSpPr>
        <p:spPr>
          <a:xfrm>
            <a:off x="1338024" y="5302806"/>
            <a:ext cx="127040" cy="288727"/>
          </a:xfrm>
          <a:prstGeom prst="rect">
            <a:avLst/>
          </a:prstGeom>
          <a:noFill/>
          <a:ln/>
        </p:spPr>
        <p:txBody>
          <a:bodyPr wrap="none" lIns="0" tIns="0" rIns="0" bIns="0" rtlCol="0" anchor="t"/>
          <a:lstStyle/>
          <a:p>
            <a:pPr marL="0" indent="0" algn="ctr">
              <a:lnSpc>
                <a:spcPts val="2250"/>
              </a:lnSpc>
              <a:buNone/>
            </a:pPr>
            <a:r>
              <a:rPr lang="en-US" sz="2250" dirty="0">
                <a:solidFill>
                  <a:srgbClr val="E2E6E9"/>
                </a:solidFill>
                <a:latin typeface="Merriweather" pitchFamily="34" charset="0"/>
                <a:ea typeface="Merriweather" pitchFamily="34" charset="-122"/>
                <a:cs typeface="Merriweather" pitchFamily="34" charset="-120"/>
              </a:rPr>
              <a:t>1</a:t>
            </a:r>
            <a:endParaRPr lang="en-US" sz="2250" dirty="0"/>
          </a:p>
        </p:txBody>
      </p:sp>
      <p:sp>
        <p:nvSpPr>
          <p:cNvPr id="7" name="Text 5"/>
          <p:cNvSpPr/>
          <p:nvPr/>
        </p:nvSpPr>
        <p:spPr>
          <a:xfrm>
            <a:off x="1810464" y="5230654"/>
            <a:ext cx="2405896" cy="300752"/>
          </a:xfrm>
          <a:prstGeom prst="rect">
            <a:avLst/>
          </a:prstGeom>
          <a:noFill/>
          <a:ln/>
        </p:spPr>
        <p:txBody>
          <a:bodyPr wrap="none" lIns="0" tIns="0" rIns="0" bIns="0" rtlCol="0" anchor="t"/>
          <a:lstStyle/>
          <a:p>
            <a:pPr marL="0" indent="0">
              <a:lnSpc>
                <a:spcPts val="2350"/>
              </a:lnSpc>
              <a:buNone/>
            </a:pPr>
            <a:r>
              <a:rPr lang="en-US" sz="1850" dirty="0">
                <a:solidFill>
                  <a:srgbClr val="E2E6E9"/>
                </a:solidFill>
                <a:latin typeface="Merriweather" pitchFamily="34" charset="0"/>
                <a:ea typeface="Merriweather" pitchFamily="34" charset="-122"/>
                <a:cs typeface="Merriweather" pitchFamily="34" charset="-120"/>
              </a:rPr>
              <a:t>Proposal Design</a:t>
            </a:r>
            <a:endParaRPr lang="en-US" sz="1850" dirty="0"/>
          </a:p>
        </p:txBody>
      </p:sp>
      <p:sp>
        <p:nvSpPr>
          <p:cNvPr id="8" name="Text 6"/>
          <p:cNvSpPr/>
          <p:nvPr/>
        </p:nvSpPr>
        <p:spPr>
          <a:xfrm>
            <a:off x="1810464" y="5646777"/>
            <a:ext cx="5408533" cy="616029"/>
          </a:xfrm>
          <a:prstGeom prst="rect">
            <a:avLst/>
          </a:prstGeom>
          <a:noFill/>
          <a:ln/>
        </p:spPr>
        <p:txBody>
          <a:bodyPr wrap="square" lIns="0" tIns="0" rIns="0" bIns="0" rtlCol="0" anchor="t"/>
          <a:lstStyle/>
          <a:p>
            <a:pPr marL="0" indent="0">
              <a:lnSpc>
                <a:spcPts val="2400"/>
              </a:lnSpc>
              <a:buNone/>
            </a:pPr>
            <a:r>
              <a:rPr lang="en-US" sz="1500" dirty="0">
                <a:solidFill>
                  <a:srgbClr val="E2E6E9"/>
                </a:solidFill>
                <a:latin typeface="Merriweather" pitchFamily="34" charset="0"/>
                <a:ea typeface="Merriweather" pitchFamily="34" charset="-122"/>
                <a:cs typeface="Merriweather" pitchFamily="34" charset="-120"/>
              </a:rPr>
              <a:t>Create a comprehensive insurance package tailored to a specific customer profile.</a:t>
            </a:r>
            <a:endParaRPr lang="en-US" sz="1500" dirty="0"/>
          </a:p>
        </p:txBody>
      </p:sp>
      <p:sp>
        <p:nvSpPr>
          <p:cNvPr id="9" name="Shape 7"/>
          <p:cNvSpPr/>
          <p:nvPr/>
        </p:nvSpPr>
        <p:spPr>
          <a:xfrm>
            <a:off x="7411403" y="5230654"/>
            <a:ext cx="433030" cy="433030"/>
          </a:xfrm>
          <a:prstGeom prst="roundRect">
            <a:avLst>
              <a:gd name="adj" fmla="val 18669"/>
            </a:avLst>
          </a:prstGeom>
          <a:solidFill>
            <a:srgbClr val="003180"/>
          </a:solidFill>
          <a:ln w="7620">
            <a:solidFill>
              <a:srgbClr val="194A99"/>
            </a:solidFill>
            <a:prstDash val="solid"/>
          </a:ln>
        </p:spPr>
      </p:sp>
      <p:sp>
        <p:nvSpPr>
          <p:cNvPr id="10" name="Text 8"/>
          <p:cNvSpPr/>
          <p:nvPr/>
        </p:nvSpPr>
        <p:spPr>
          <a:xfrm>
            <a:off x="7541538" y="5302806"/>
            <a:ext cx="172641" cy="288727"/>
          </a:xfrm>
          <a:prstGeom prst="rect">
            <a:avLst/>
          </a:prstGeom>
          <a:noFill/>
          <a:ln/>
        </p:spPr>
        <p:txBody>
          <a:bodyPr wrap="none" lIns="0" tIns="0" rIns="0" bIns="0" rtlCol="0" anchor="t"/>
          <a:lstStyle/>
          <a:p>
            <a:pPr marL="0" indent="0" algn="ctr">
              <a:lnSpc>
                <a:spcPts val="2250"/>
              </a:lnSpc>
              <a:buNone/>
            </a:pPr>
            <a:r>
              <a:rPr lang="en-US" sz="2250" dirty="0">
                <a:solidFill>
                  <a:srgbClr val="E2E6E9"/>
                </a:solidFill>
                <a:latin typeface="Merriweather" pitchFamily="34" charset="0"/>
                <a:ea typeface="Merriweather" pitchFamily="34" charset="-122"/>
                <a:cs typeface="Merriweather" pitchFamily="34" charset="-120"/>
              </a:rPr>
              <a:t>2</a:t>
            </a:r>
            <a:endParaRPr lang="en-US" sz="2250" dirty="0"/>
          </a:p>
        </p:txBody>
      </p:sp>
      <p:sp>
        <p:nvSpPr>
          <p:cNvPr id="11" name="Text 9"/>
          <p:cNvSpPr/>
          <p:nvPr/>
        </p:nvSpPr>
        <p:spPr>
          <a:xfrm>
            <a:off x="8036838" y="5230654"/>
            <a:ext cx="2405896" cy="300752"/>
          </a:xfrm>
          <a:prstGeom prst="rect">
            <a:avLst/>
          </a:prstGeom>
          <a:noFill/>
          <a:ln/>
        </p:spPr>
        <p:txBody>
          <a:bodyPr wrap="none" lIns="0" tIns="0" rIns="0" bIns="0" rtlCol="0" anchor="t"/>
          <a:lstStyle/>
          <a:p>
            <a:pPr marL="0" indent="0">
              <a:lnSpc>
                <a:spcPts val="2350"/>
              </a:lnSpc>
              <a:buNone/>
            </a:pPr>
            <a:r>
              <a:rPr lang="en-US" sz="1850" dirty="0">
                <a:solidFill>
                  <a:srgbClr val="E2E6E9"/>
                </a:solidFill>
                <a:latin typeface="Merriweather" pitchFamily="34" charset="0"/>
                <a:ea typeface="Merriweather" pitchFamily="34" charset="-122"/>
                <a:cs typeface="Merriweather" pitchFamily="34" charset="-120"/>
              </a:rPr>
              <a:t>Risk Assessment</a:t>
            </a:r>
            <a:endParaRPr lang="en-US" sz="1850" dirty="0"/>
          </a:p>
        </p:txBody>
      </p:sp>
      <p:sp>
        <p:nvSpPr>
          <p:cNvPr id="12" name="Text 10"/>
          <p:cNvSpPr/>
          <p:nvPr/>
        </p:nvSpPr>
        <p:spPr>
          <a:xfrm>
            <a:off x="8036838" y="5646777"/>
            <a:ext cx="5408533" cy="616029"/>
          </a:xfrm>
          <a:prstGeom prst="rect">
            <a:avLst/>
          </a:prstGeom>
          <a:noFill/>
          <a:ln/>
        </p:spPr>
        <p:txBody>
          <a:bodyPr wrap="square" lIns="0" tIns="0" rIns="0" bIns="0" rtlCol="0" anchor="t"/>
          <a:lstStyle/>
          <a:p>
            <a:pPr marL="0" indent="0">
              <a:lnSpc>
                <a:spcPts val="2400"/>
              </a:lnSpc>
              <a:buNone/>
            </a:pPr>
            <a:r>
              <a:rPr lang="en-US" sz="1500" dirty="0">
                <a:solidFill>
                  <a:srgbClr val="E2E6E9"/>
                </a:solidFill>
                <a:latin typeface="Merriweather" pitchFamily="34" charset="0"/>
                <a:ea typeface="Merriweather" pitchFamily="34" charset="-122"/>
                <a:cs typeface="Merriweather" pitchFamily="34" charset="-120"/>
              </a:rPr>
              <a:t>Conduct and present detailed risk assessments for the proposed insurance solutions.</a:t>
            </a:r>
            <a:endParaRPr lang="en-US" sz="1500" dirty="0"/>
          </a:p>
        </p:txBody>
      </p:sp>
      <p:sp>
        <p:nvSpPr>
          <p:cNvPr id="13" name="Shape 11"/>
          <p:cNvSpPr/>
          <p:nvPr/>
        </p:nvSpPr>
        <p:spPr>
          <a:xfrm>
            <a:off x="1185029" y="6671667"/>
            <a:ext cx="433030" cy="433030"/>
          </a:xfrm>
          <a:prstGeom prst="roundRect">
            <a:avLst>
              <a:gd name="adj" fmla="val 18669"/>
            </a:avLst>
          </a:prstGeom>
          <a:solidFill>
            <a:srgbClr val="003180"/>
          </a:solidFill>
          <a:ln w="7620">
            <a:solidFill>
              <a:srgbClr val="194A99"/>
            </a:solidFill>
            <a:prstDash val="solid"/>
          </a:ln>
        </p:spPr>
      </p:sp>
      <p:sp>
        <p:nvSpPr>
          <p:cNvPr id="14" name="Text 12"/>
          <p:cNvSpPr/>
          <p:nvPr/>
        </p:nvSpPr>
        <p:spPr>
          <a:xfrm>
            <a:off x="1320641" y="6743819"/>
            <a:ext cx="161687" cy="288727"/>
          </a:xfrm>
          <a:prstGeom prst="rect">
            <a:avLst/>
          </a:prstGeom>
          <a:noFill/>
          <a:ln/>
        </p:spPr>
        <p:txBody>
          <a:bodyPr wrap="none" lIns="0" tIns="0" rIns="0" bIns="0" rtlCol="0" anchor="t"/>
          <a:lstStyle/>
          <a:p>
            <a:pPr marL="0" indent="0" algn="ctr">
              <a:lnSpc>
                <a:spcPts val="2250"/>
              </a:lnSpc>
              <a:buNone/>
            </a:pPr>
            <a:r>
              <a:rPr lang="en-US" sz="2250" dirty="0">
                <a:solidFill>
                  <a:srgbClr val="E2E6E9"/>
                </a:solidFill>
                <a:latin typeface="Merriweather" pitchFamily="34" charset="0"/>
                <a:ea typeface="Merriweather" pitchFamily="34" charset="-122"/>
                <a:cs typeface="Merriweather" pitchFamily="34" charset="-120"/>
              </a:rPr>
              <a:t>3</a:t>
            </a:r>
            <a:endParaRPr lang="en-US" sz="2250" dirty="0"/>
          </a:p>
        </p:txBody>
      </p:sp>
      <p:sp>
        <p:nvSpPr>
          <p:cNvPr id="15" name="Text 13"/>
          <p:cNvSpPr/>
          <p:nvPr/>
        </p:nvSpPr>
        <p:spPr>
          <a:xfrm>
            <a:off x="1810464" y="6671667"/>
            <a:ext cx="2405896" cy="300752"/>
          </a:xfrm>
          <a:prstGeom prst="rect">
            <a:avLst/>
          </a:prstGeom>
          <a:noFill/>
          <a:ln/>
        </p:spPr>
        <p:txBody>
          <a:bodyPr wrap="none" lIns="0" tIns="0" rIns="0" bIns="0" rtlCol="0" anchor="t"/>
          <a:lstStyle/>
          <a:p>
            <a:pPr marL="0" indent="0">
              <a:lnSpc>
                <a:spcPts val="2350"/>
              </a:lnSpc>
              <a:buNone/>
            </a:pPr>
            <a:r>
              <a:rPr lang="en-US" sz="1850" dirty="0">
                <a:solidFill>
                  <a:srgbClr val="E2E6E9"/>
                </a:solidFill>
                <a:latin typeface="Merriweather" pitchFamily="34" charset="0"/>
                <a:ea typeface="Merriweather" pitchFamily="34" charset="-122"/>
                <a:cs typeface="Merriweather" pitchFamily="34" charset="-120"/>
              </a:rPr>
              <a:t>Justification</a:t>
            </a:r>
            <a:endParaRPr lang="en-US" sz="1850" dirty="0"/>
          </a:p>
        </p:txBody>
      </p:sp>
      <p:sp>
        <p:nvSpPr>
          <p:cNvPr id="16" name="Text 14"/>
          <p:cNvSpPr/>
          <p:nvPr/>
        </p:nvSpPr>
        <p:spPr>
          <a:xfrm>
            <a:off x="1810464" y="7087791"/>
            <a:ext cx="5408533" cy="616029"/>
          </a:xfrm>
          <a:prstGeom prst="rect">
            <a:avLst/>
          </a:prstGeom>
          <a:noFill/>
          <a:ln/>
        </p:spPr>
        <p:txBody>
          <a:bodyPr wrap="square" lIns="0" tIns="0" rIns="0" bIns="0" rtlCol="0" anchor="t"/>
          <a:lstStyle/>
          <a:p>
            <a:pPr marL="0" indent="0">
              <a:lnSpc>
                <a:spcPts val="2400"/>
              </a:lnSpc>
              <a:buNone/>
            </a:pPr>
            <a:r>
              <a:rPr lang="en-US" sz="1500" dirty="0">
                <a:solidFill>
                  <a:srgbClr val="E2E6E9"/>
                </a:solidFill>
                <a:latin typeface="Merriweather" pitchFamily="34" charset="0"/>
                <a:ea typeface="Merriweather" pitchFamily="34" charset="-122"/>
                <a:cs typeface="Merriweather" pitchFamily="34" charset="-120"/>
              </a:rPr>
              <a:t>Provide well-reasoned justifications for all insurance choices and recommendations.</a:t>
            </a:r>
            <a:endParaRPr lang="en-US" sz="1500" dirty="0"/>
          </a:p>
        </p:txBody>
      </p:sp>
      <p:sp>
        <p:nvSpPr>
          <p:cNvPr id="17" name="Shape 15"/>
          <p:cNvSpPr/>
          <p:nvPr/>
        </p:nvSpPr>
        <p:spPr>
          <a:xfrm>
            <a:off x="7411403" y="6671667"/>
            <a:ext cx="433030" cy="433030"/>
          </a:xfrm>
          <a:prstGeom prst="roundRect">
            <a:avLst>
              <a:gd name="adj" fmla="val 18669"/>
            </a:avLst>
          </a:prstGeom>
          <a:solidFill>
            <a:srgbClr val="003180"/>
          </a:solidFill>
          <a:ln w="7620">
            <a:solidFill>
              <a:srgbClr val="194A99"/>
            </a:solidFill>
            <a:prstDash val="solid"/>
          </a:ln>
        </p:spPr>
      </p:sp>
      <p:sp>
        <p:nvSpPr>
          <p:cNvPr id="18" name="Text 16"/>
          <p:cNvSpPr/>
          <p:nvPr/>
        </p:nvSpPr>
        <p:spPr>
          <a:xfrm>
            <a:off x="7534870" y="6743819"/>
            <a:ext cx="185976" cy="288727"/>
          </a:xfrm>
          <a:prstGeom prst="rect">
            <a:avLst/>
          </a:prstGeom>
          <a:noFill/>
          <a:ln/>
        </p:spPr>
        <p:txBody>
          <a:bodyPr wrap="none" lIns="0" tIns="0" rIns="0" bIns="0" rtlCol="0" anchor="t"/>
          <a:lstStyle/>
          <a:p>
            <a:pPr marL="0" indent="0" algn="ctr">
              <a:lnSpc>
                <a:spcPts val="2250"/>
              </a:lnSpc>
              <a:buNone/>
            </a:pPr>
            <a:r>
              <a:rPr lang="en-US" sz="2250" dirty="0">
                <a:solidFill>
                  <a:srgbClr val="E2E6E9"/>
                </a:solidFill>
                <a:latin typeface="Merriweather" pitchFamily="34" charset="0"/>
                <a:ea typeface="Merriweather" pitchFamily="34" charset="-122"/>
                <a:cs typeface="Merriweather" pitchFamily="34" charset="-120"/>
              </a:rPr>
              <a:t>4</a:t>
            </a:r>
            <a:endParaRPr lang="en-US" sz="2250" dirty="0"/>
          </a:p>
        </p:txBody>
      </p:sp>
      <p:sp>
        <p:nvSpPr>
          <p:cNvPr id="19" name="Text 17"/>
          <p:cNvSpPr/>
          <p:nvPr/>
        </p:nvSpPr>
        <p:spPr>
          <a:xfrm>
            <a:off x="8036838" y="6671667"/>
            <a:ext cx="2405896" cy="300752"/>
          </a:xfrm>
          <a:prstGeom prst="rect">
            <a:avLst/>
          </a:prstGeom>
          <a:noFill/>
          <a:ln/>
        </p:spPr>
        <p:txBody>
          <a:bodyPr wrap="none" lIns="0" tIns="0" rIns="0" bIns="0" rtlCol="0" anchor="t"/>
          <a:lstStyle/>
          <a:p>
            <a:pPr marL="0" indent="0">
              <a:lnSpc>
                <a:spcPts val="2350"/>
              </a:lnSpc>
              <a:buNone/>
            </a:pPr>
            <a:r>
              <a:rPr lang="en-US" sz="1850" dirty="0">
                <a:solidFill>
                  <a:srgbClr val="E2E6E9"/>
                </a:solidFill>
                <a:latin typeface="Merriweather" pitchFamily="34" charset="0"/>
                <a:ea typeface="Merriweather" pitchFamily="34" charset="-122"/>
                <a:cs typeface="Merriweather" pitchFamily="34" charset="-120"/>
              </a:rPr>
              <a:t>Presentation</a:t>
            </a:r>
            <a:endParaRPr lang="en-US" sz="1850" dirty="0"/>
          </a:p>
        </p:txBody>
      </p:sp>
      <p:sp>
        <p:nvSpPr>
          <p:cNvPr id="20" name="Text 18"/>
          <p:cNvSpPr/>
          <p:nvPr/>
        </p:nvSpPr>
        <p:spPr>
          <a:xfrm>
            <a:off x="8036838" y="7087791"/>
            <a:ext cx="5408533" cy="616029"/>
          </a:xfrm>
          <a:prstGeom prst="rect">
            <a:avLst/>
          </a:prstGeom>
          <a:noFill/>
          <a:ln/>
        </p:spPr>
        <p:txBody>
          <a:bodyPr wrap="square" lIns="0" tIns="0" rIns="0" bIns="0" rtlCol="0" anchor="t"/>
          <a:lstStyle/>
          <a:p>
            <a:pPr marL="0" indent="0">
              <a:lnSpc>
                <a:spcPts val="2400"/>
              </a:lnSpc>
              <a:buNone/>
            </a:pPr>
            <a:r>
              <a:rPr lang="en-US" sz="1500" dirty="0">
                <a:solidFill>
                  <a:srgbClr val="E2E6E9"/>
                </a:solidFill>
                <a:latin typeface="Merriweather" pitchFamily="34" charset="0"/>
                <a:ea typeface="Merriweather" pitchFamily="34" charset="-122"/>
                <a:cs typeface="Merriweather" pitchFamily="34" charset="-120"/>
              </a:rPr>
              <a:t>Present the proposal to peers and instructors, demonstrating effective communication skills.</a:t>
            </a:r>
            <a:endParaRPr lang="en-US" sz="1500" dirty="0"/>
          </a:p>
        </p:txBody>
      </p:sp>
      <p:grpSp>
        <p:nvGrpSpPr>
          <p:cNvPr id="21" name="Group 20">
            <a:extLst>
              <a:ext uri="{FF2B5EF4-FFF2-40B4-BE49-F238E27FC236}">
                <a16:creationId xmlns:a16="http://schemas.microsoft.com/office/drawing/2014/main" id="{5DC98D9A-95C1-A04E-B886-47C2658CE3AF}"/>
              </a:ext>
            </a:extLst>
          </p:cNvPr>
          <p:cNvGrpSpPr/>
          <p:nvPr/>
        </p:nvGrpSpPr>
        <p:grpSpPr>
          <a:xfrm>
            <a:off x="12605656" y="7509067"/>
            <a:ext cx="1907177" cy="616030"/>
            <a:chOff x="12242800" y="7240429"/>
            <a:chExt cx="2270034" cy="884668"/>
          </a:xfrm>
        </p:grpSpPr>
        <p:sp>
          <p:nvSpPr>
            <p:cNvPr id="22" name="TextBox 21">
              <a:extLst>
                <a:ext uri="{FF2B5EF4-FFF2-40B4-BE49-F238E27FC236}">
                  <a16:creationId xmlns:a16="http://schemas.microsoft.com/office/drawing/2014/main" id="{CDEB5EFA-67BB-8449-8E9F-5DC242A86A66}"/>
                </a:ext>
              </a:extLst>
            </p:cNvPr>
            <p:cNvSpPr txBox="1"/>
            <p:nvPr/>
          </p:nvSpPr>
          <p:spPr>
            <a:xfrm>
              <a:off x="12242800" y="7240429"/>
              <a:ext cx="2270034" cy="884668"/>
            </a:xfrm>
            <a:prstGeom prst="rect">
              <a:avLst/>
            </a:prstGeom>
            <a:solidFill>
              <a:schemeClr val="accent2">
                <a:lumMod val="60000"/>
                <a:lumOff val="40000"/>
              </a:schemeClr>
            </a:solidFill>
          </p:spPr>
          <p:txBody>
            <a:bodyPr wrap="square" rtlCol="0">
              <a:spAutoFit/>
            </a:bodyPr>
            <a:lstStyle/>
            <a:p>
              <a:endParaRPr lang="en-US" dirty="0"/>
            </a:p>
          </p:txBody>
        </p:sp>
        <p:pic>
          <p:nvPicPr>
            <p:cNvPr id="23" name="Picture 22" descr="dva logo.png">
              <a:extLst>
                <a:ext uri="{FF2B5EF4-FFF2-40B4-BE49-F238E27FC236}">
                  <a16:creationId xmlns:a16="http://schemas.microsoft.com/office/drawing/2014/main" id="{1C28BF87-F6B3-8048-8E1F-D1123E136665}"/>
                </a:ext>
              </a:extLst>
            </p:cNvPr>
            <p:cNvPicPr>
              <a:picLocks noChangeAspect="1"/>
            </p:cNvPicPr>
            <p:nvPr/>
          </p:nvPicPr>
          <p:blipFill>
            <a:blip r:embed="rId3"/>
            <a:stretch>
              <a:fillRect/>
            </a:stretch>
          </p:blipFill>
          <p:spPr>
            <a:xfrm>
              <a:off x="12496800" y="7272616"/>
              <a:ext cx="1752600" cy="749540"/>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1185029" y="529590"/>
            <a:ext cx="6602492" cy="601861"/>
          </a:xfrm>
          <a:prstGeom prst="rect">
            <a:avLst/>
          </a:prstGeom>
          <a:noFill/>
          <a:ln/>
        </p:spPr>
        <p:txBody>
          <a:bodyPr wrap="none" lIns="0" tIns="0" rIns="0" bIns="0" rtlCol="0" anchor="t"/>
          <a:lstStyle/>
          <a:p>
            <a:pPr marL="0" indent="0">
              <a:lnSpc>
                <a:spcPts val="4700"/>
              </a:lnSpc>
              <a:buNone/>
            </a:pPr>
            <a:r>
              <a:rPr lang="en-US" sz="3750" dirty="0">
                <a:solidFill>
                  <a:srgbClr val="F5F0F0"/>
                </a:solidFill>
                <a:latin typeface="Merriweather" pitchFamily="34" charset="0"/>
                <a:ea typeface="Merriweather" pitchFamily="34" charset="-122"/>
                <a:cs typeface="Merriweather" pitchFamily="34" charset="-120"/>
              </a:rPr>
              <a:t>Course Resources and Tools</a:t>
            </a:r>
            <a:endParaRPr lang="en-US" sz="3750" dirty="0"/>
          </a:p>
        </p:txBody>
      </p:sp>
      <p:sp>
        <p:nvSpPr>
          <p:cNvPr id="3" name="Text 1"/>
          <p:cNvSpPr/>
          <p:nvPr/>
        </p:nvSpPr>
        <p:spPr>
          <a:xfrm>
            <a:off x="1185029" y="1516618"/>
            <a:ext cx="12260223" cy="1232535"/>
          </a:xfrm>
          <a:prstGeom prst="rect">
            <a:avLst/>
          </a:prstGeom>
          <a:noFill/>
          <a:ln/>
        </p:spPr>
        <p:txBody>
          <a:bodyPr wrap="square" lIns="0" tIns="0" rIns="0" bIns="0" rtlCol="0" anchor="t"/>
          <a:lstStyle/>
          <a:p>
            <a:pPr marL="0" indent="0">
              <a:lnSpc>
                <a:spcPts val="2400"/>
              </a:lnSpc>
              <a:buNone/>
            </a:pPr>
            <a:r>
              <a:rPr lang="en-US" sz="1500" dirty="0">
                <a:solidFill>
                  <a:srgbClr val="E2E6E9"/>
                </a:solidFill>
                <a:latin typeface="Merriweather" pitchFamily="34" charset="0"/>
                <a:ea typeface="Merriweather" pitchFamily="34" charset="-122"/>
                <a:cs typeface="Merriweather" pitchFamily="34" charset="-120"/>
              </a:rPr>
              <a:t>To ensure a comprehensive and engaging learning experience, our Comprehensive Insurance Mastery Program utilizes a variety of tools and resources. Participants will have access to web conferencing platforms like Zoom or MS Teams for live webinars and interactive sessions. We provide extensive case studies and policy comparison materials to facilitate practical learning and analysis.</a:t>
            </a:r>
            <a:endParaRPr lang="en-US" sz="1500" dirty="0"/>
          </a:p>
        </p:txBody>
      </p:sp>
      <p:sp>
        <p:nvSpPr>
          <p:cNvPr id="4" name="Text 2"/>
          <p:cNvSpPr/>
          <p:nvPr/>
        </p:nvSpPr>
        <p:spPr>
          <a:xfrm>
            <a:off x="1185029" y="2965728"/>
            <a:ext cx="12260223" cy="1232535"/>
          </a:xfrm>
          <a:prstGeom prst="rect">
            <a:avLst/>
          </a:prstGeom>
          <a:noFill/>
          <a:ln/>
        </p:spPr>
        <p:txBody>
          <a:bodyPr wrap="square" lIns="0" tIns="0" rIns="0" bIns="0" rtlCol="0" anchor="t"/>
          <a:lstStyle/>
          <a:p>
            <a:pPr marL="0" indent="0">
              <a:lnSpc>
                <a:spcPts val="2400"/>
              </a:lnSpc>
              <a:buNone/>
            </a:pPr>
            <a:r>
              <a:rPr lang="en-US" sz="1500" dirty="0">
                <a:solidFill>
                  <a:srgbClr val="E2E6E9"/>
                </a:solidFill>
                <a:latin typeface="Merriweather" pitchFamily="34" charset="0"/>
                <a:ea typeface="Merriweather" pitchFamily="34" charset="-122"/>
                <a:cs typeface="Merriweather" pitchFamily="34" charset="-120"/>
              </a:rPr>
              <a:t>Throughout the course, participants will engage with quizzes and interactive activities designed to reinforce key concepts and assess understanding. Additionally, we arrange guest speaker sessions featuring industry experts, offering valuable insights into specific aspects of the insurance sector. These resources collectively create a rich, multi-faceted learning environment that caters to diverse learning styles and enhances the overall educational experience.</a:t>
            </a:r>
            <a:endParaRPr lang="en-US" sz="1500" dirty="0"/>
          </a:p>
        </p:txBody>
      </p:sp>
      <p:pic>
        <p:nvPicPr>
          <p:cNvPr id="5" name="Image 0" descr="preencoded.png"/>
          <p:cNvPicPr>
            <a:picLocks noChangeAspect="1"/>
          </p:cNvPicPr>
          <p:nvPr/>
        </p:nvPicPr>
        <p:blipFill>
          <a:blip r:embed="rId3"/>
          <a:stretch>
            <a:fillRect/>
          </a:stretch>
        </p:blipFill>
        <p:spPr>
          <a:xfrm>
            <a:off x="1185029" y="4414838"/>
            <a:ext cx="2848332" cy="1760339"/>
          </a:xfrm>
          <a:prstGeom prst="rect">
            <a:avLst/>
          </a:prstGeom>
        </p:spPr>
      </p:pic>
      <p:sp>
        <p:nvSpPr>
          <p:cNvPr id="6" name="Text 3"/>
          <p:cNvSpPr/>
          <p:nvPr/>
        </p:nvSpPr>
        <p:spPr>
          <a:xfrm>
            <a:off x="1185029" y="6415802"/>
            <a:ext cx="2407325" cy="300871"/>
          </a:xfrm>
          <a:prstGeom prst="rect">
            <a:avLst/>
          </a:prstGeom>
          <a:noFill/>
          <a:ln/>
        </p:spPr>
        <p:txBody>
          <a:bodyPr wrap="none" lIns="0" tIns="0" rIns="0" bIns="0" rtlCol="0" anchor="t"/>
          <a:lstStyle/>
          <a:p>
            <a:pPr marL="0" indent="0" algn="l">
              <a:lnSpc>
                <a:spcPts val="2350"/>
              </a:lnSpc>
              <a:buNone/>
            </a:pPr>
            <a:r>
              <a:rPr lang="en-US" sz="1850" dirty="0">
                <a:solidFill>
                  <a:srgbClr val="E2E6E9"/>
                </a:solidFill>
                <a:latin typeface="Merriweather" pitchFamily="34" charset="0"/>
                <a:ea typeface="Merriweather" pitchFamily="34" charset="-122"/>
                <a:cs typeface="Merriweather" pitchFamily="34" charset="-120"/>
              </a:rPr>
              <a:t>Web Conferencing</a:t>
            </a:r>
            <a:endParaRPr lang="en-US" sz="1850" dirty="0"/>
          </a:p>
        </p:txBody>
      </p:sp>
      <p:sp>
        <p:nvSpPr>
          <p:cNvPr id="7" name="Text 4"/>
          <p:cNvSpPr/>
          <p:nvPr/>
        </p:nvSpPr>
        <p:spPr>
          <a:xfrm>
            <a:off x="1185029" y="6832163"/>
            <a:ext cx="2848332" cy="924401"/>
          </a:xfrm>
          <a:prstGeom prst="rect">
            <a:avLst/>
          </a:prstGeom>
          <a:noFill/>
          <a:ln/>
        </p:spPr>
        <p:txBody>
          <a:bodyPr wrap="square" lIns="0" tIns="0" rIns="0" bIns="0" rtlCol="0" anchor="t"/>
          <a:lstStyle/>
          <a:p>
            <a:pPr marL="0" indent="0" algn="l">
              <a:lnSpc>
                <a:spcPts val="2400"/>
              </a:lnSpc>
              <a:buNone/>
            </a:pPr>
            <a:r>
              <a:rPr lang="en-US" sz="1500" dirty="0">
                <a:solidFill>
                  <a:srgbClr val="E2E6E9"/>
                </a:solidFill>
                <a:latin typeface="Merriweather" pitchFamily="34" charset="0"/>
                <a:ea typeface="Merriweather" pitchFamily="34" charset="-122"/>
                <a:cs typeface="Merriweather" pitchFamily="34" charset="-120"/>
              </a:rPr>
              <a:t>Live webinars and interactive sessions via Zoom or MS Teams.</a:t>
            </a:r>
            <a:endParaRPr lang="en-US" sz="1500" dirty="0"/>
          </a:p>
        </p:txBody>
      </p:sp>
      <p:pic>
        <p:nvPicPr>
          <p:cNvPr id="8" name="Image 1" descr="preencoded.png"/>
          <p:cNvPicPr>
            <a:picLocks noChangeAspect="1"/>
          </p:cNvPicPr>
          <p:nvPr/>
        </p:nvPicPr>
        <p:blipFill>
          <a:blip r:embed="rId4"/>
          <a:stretch>
            <a:fillRect/>
          </a:stretch>
        </p:blipFill>
        <p:spPr>
          <a:xfrm>
            <a:off x="4322207" y="4414838"/>
            <a:ext cx="2848451" cy="1760458"/>
          </a:xfrm>
          <a:prstGeom prst="rect">
            <a:avLst/>
          </a:prstGeom>
        </p:spPr>
      </p:pic>
      <p:sp>
        <p:nvSpPr>
          <p:cNvPr id="9" name="Text 5"/>
          <p:cNvSpPr/>
          <p:nvPr/>
        </p:nvSpPr>
        <p:spPr>
          <a:xfrm>
            <a:off x="4322207" y="6415921"/>
            <a:ext cx="2407325" cy="300871"/>
          </a:xfrm>
          <a:prstGeom prst="rect">
            <a:avLst/>
          </a:prstGeom>
          <a:noFill/>
          <a:ln/>
        </p:spPr>
        <p:txBody>
          <a:bodyPr wrap="none" lIns="0" tIns="0" rIns="0" bIns="0" rtlCol="0" anchor="t"/>
          <a:lstStyle/>
          <a:p>
            <a:pPr marL="0" indent="0" algn="l">
              <a:lnSpc>
                <a:spcPts val="2350"/>
              </a:lnSpc>
              <a:buNone/>
            </a:pPr>
            <a:r>
              <a:rPr lang="en-US" sz="1850" dirty="0">
                <a:solidFill>
                  <a:srgbClr val="E2E6E9"/>
                </a:solidFill>
                <a:latin typeface="Merriweather" pitchFamily="34" charset="0"/>
                <a:ea typeface="Merriweather" pitchFamily="34" charset="-122"/>
                <a:cs typeface="Merriweather" pitchFamily="34" charset="-120"/>
              </a:rPr>
              <a:t>Study Materials</a:t>
            </a:r>
            <a:endParaRPr lang="en-US" sz="1850" dirty="0"/>
          </a:p>
        </p:txBody>
      </p:sp>
      <p:sp>
        <p:nvSpPr>
          <p:cNvPr id="10" name="Text 6"/>
          <p:cNvSpPr/>
          <p:nvPr/>
        </p:nvSpPr>
        <p:spPr>
          <a:xfrm>
            <a:off x="4322207" y="6832283"/>
            <a:ext cx="2848451" cy="924401"/>
          </a:xfrm>
          <a:prstGeom prst="rect">
            <a:avLst/>
          </a:prstGeom>
          <a:noFill/>
          <a:ln/>
        </p:spPr>
        <p:txBody>
          <a:bodyPr wrap="square" lIns="0" tIns="0" rIns="0" bIns="0" rtlCol="0" anchor="t"/>
          <a:lstStyle/>
          <a:p>
            <a:pPr marL="0" indent="0" algn="l">
              <a:lnSpc>
                <a:spcPts val="2400"/>
              </a:lnSpc>
              <a:buNone/>
            </a:pPr>
            <a:r>
              <a:rPr lang="en-US" sz="1500" dirty="0">
                <a:solidFill>
                  <a:srgbClr val="E2E6E9"/>
                </a:solidFill>
                <a:latin typeface="Merriweather" pitchFamily="34" charset="0"/>
                <a:ea typeface="Merriweather" pitchFamily="34" charset="-122"/>
                <a:cs typeface="Merriweather" pitchFamily="34" charset="-120"/>
              </a:rPr>
              <a:t>Comprehensive case studies and policy comparison resources.</a:t>
            </a:r>
            <a:endParaRPr lang="en-US" sz="1500" dirty="0"/>
          </a:p>
        </p:txBody>
      </p:sp>
      <p:pic>
        <p:nvPicPr>
          <p:cNvPr id="11" name="Image 2" descr="preencoded.png"/>
          <p:cNvPicPr>
            <a:picLocks noChangeAspect="1"/>
          </p:cNvPicPr>
          <p:nvPr/>
        </p:nvPicPr>
        <p:blipFill>
          <a:blip r:embed="rId5"/>
          <a:stretch>
            <a:fillRect/>
          </a:stretch>
        </p:blipFill>
        <p:spPr>
          <a:xfrm>
            <a:off x="7459504" y="4414838"/>
            <a:ext cx="2848451" cy="1760458"/>
          </a:xfrm>
          <a:prstGeom prst="rect">
            <a:avLst/>
          </a:prstGeom>
        </p:spPr>
      </p:pic>
      <p:sp>
        <p:nvSpPr>
          <p:cNvPr id="12" name="Text 7"/>
          <p:cNvSpPr/>
          <p:nvPr/>
        </p:nvSpPr>
        <p:spPr>
          <a:xfrm>
            <a:off x="7459504" y="6415921"/>
            <a:ext cx="2431375" cy="300871"/>
          </a:xfrm>
          <a:prstGeom prst="rect">
            <a:avLst/>
          </a:prstGeom>
          <a:noFill/>
          <a:ln/>
        </p:spPr>
        <p:txBody>
          <a:bodyPr wrap="none" lIns="0" tIns="0" rIns="0" bIns="0" rtlCol="0" anchor="t"/>
          <a:lstStyle/>
          <a:p>
            <a:pPr marL="0" indent="0" algn="l">
              <a:lnSpc>
                <a:spcPts val="2350"/>
              </a:lnSpc>
              <a:buNone/>
            </a:pPr>
            <a:r>
              <a:rPr lang="en-US" sz="1850" dirty="0">
                <a:solidFill>
                  <a:srgbClr val="E2E6E9"/>
                </a:solidFill>
                <a:latin typeface="Merriweather" pitchFamily="34" charset="0"/>
                <a:ea typeface="Merriweather" pitchFamily="34" charset="-122"/>
                <a:cs typeface="Merriweather" pitchFamily="34" charset="-120"/>
              </a:rPr>
              <a:t>Interactive Learning</a:t>
            </a:r>
            <a:endParaRPr lang="en-US" sz="1850" dirty="0"/>
          </a:p>
        </p:txBody>
      </p:sp>
      <p:sp>
        <p:nvSpPr>
          <p:cNvPr id="13" name="Text 8"/>
          <p:cNvSpPr/>
          <p:nvPr/>
        </p:nvSpPr>
        <p:spPr>
          <a:xfrm>
            <a:off x="7459504" y="6832283"/>
            <a:ext cx="2848451" cy="924401"/>
          </a:xfrm>
          <a:prstGeom prst="rect">
            <a:avLst/>
          </a:prstGeom>
          <a:noFill/>
          <a:ln/>
        </p:spPr>
        <p:txBody>
          <a:bodyPr wrap="square" lIns="0" tIns="0" rIns="0" bIns="0" rtlCol="0" anchor="t"/>
          <a:lstStyle/>
          <a:p>
            <a:pPr marL="0" indent="0" algn="l">
              <a:lnSpc>
                <a:spcPts val="2400"/>
              </a:lnSpc>
              <a:buNone/>
            </a:pPr>
            <a:r>
              <a:rPr lang="en-US" sz="1500" dirty="0">
                <a:solidFill>
                  <a:srgbClr val="E2E6E9"/>
                </a:solidFill>
                <a:latin typeface="Merriweather" pitchFamily="34" charset="0"/>
                <a:ea typeface="Merriweather" pitchFamily="34" charset="-122"/>
                <a:cs typeface="Merriweather" pitchFamily="34" charset="-120"/>
              </a:rPr>
              <a:t>Engaging quizzes and activities to reinforce concepts.</a:t>
            </a:r>
            <a:endParaRPr lang="en-US" sz="1500" dirty="0"/>
          </a:p>
        </p:txBody>
      </p:sp>
      <p:pic>
        <p:nvPicPr>
          <p:cNvPr id="14" name="Image 3" descr="preencoded.png"/>
          <p:cNvPicPr>
            <a:picLocks noChangeAspect="1"/>
          </p:cNvPicPr>
          <p:nvPr/>
        </p:nvPicPr>
        <p:blipFill>
          <a:blip r:embed="rId6"/>
          <a:stretch>
            <a:fillRect/>
          </a:stretch>
        </p:blipFill>
        <p:spPr>
          <a:xfrm>
            <a:off x="10596801" y="4414838"/>
            <a:ext cx="2848451" cy="1760458"/>
          </a:xfrm>
          <a:prstGeom prst="rect">
            <a:avLst/>
          </a:prstGeom>
        </p:spPr>
      </p:pic>
      <p:sp>
        <p:nvSpPr>
          <p:cNvPr id="15" name="Text 9"/>
          <p:cNvSpPr/>
          <p:nvPr/>
        </p:nvSpPr>
        <p:spPr>
          <a:xfrm>
            <a:off x="10596801" y="6415921"/>
            <a:ext cx="2407325" cy="300871"/>
          </a:xfrm>
          <a:prstGeom prst="rect">
            <a:avLst/>
          </a:prstGeom>
          <a:noFill/>
          <a:ln/>
        </p:spPr>
        <p:txBody>
          <a:bodyPr wrap="none" lIns="0" tIns="0" rIns="0" bIns="0" rtlCol="0" anchor="t"/>
          <a:lstStyle/>
          <a:p>
            <a:pPr marL="0" indent="0" algn="l">
              <a:lnSpc>
                <a:spcPts val="2350"/>
              </a:lnSpc>
              <a:buNone/>
            </a:pPr>
            <a:r>
              <a:rPr lang="en-US" sz="1850" dirty="0">
                <a:solidFill>
                  <a:srgbClr val="E2E6E9"/>
                </a:solidFill>
                <a:latin typeface="Merriweather" pitchFamily="34" charset="0"/>
                <a:ea typeface="Merriweather" pitchFamily="34" charset="-122"/>
                <a:cs typeface="Merriweather" pitchFamily="34" charset="-120"/>
              </a:rPr>
              <a:t>Guest Speakers</a:t>
            </a:r>
            <a:endParaRPr lang="en-US" sz="1850" dirty="0"/>
          </a:p>
        </p:txBody>
      </p:sp>
      <p:sp>
        <p:nvSpPr>
          <p:cNvPr id="16" name="Text 10"/>
          <p:cNvSpPr/>
          <p:nvPr/>
        </p:nvSpPr>
        <p:spPr>
          <a:xfrm>
            <a:off x="10596801" y="6832283"/>
            <a:ext cx="2848451" cy="924401"/>
          </a:xfrm>
          <a:prstGeom prst="rect">
            <a:avLst/>
          </a:prstGeom>
          <a:noFill/>
          <a:ln/>
        </p:spPr>
        <p:txBody>
          <a:bodyPr wrap="square" lIns="0" tIns="0" rIns="0" bIns="0" rtlCol="0" anchor="t"/>
          <a:lstStyle/>
          <a:p>
            <a:pPr marL="0" indent="0" algn="l">
              <a:lnSpc>
                <a:spcPts val="2400"/>
              </a:lnSpc>
              <a:buNone/>
            </a:pPr>
            <a:r>
              <a:rPr lang="en-US" sz="1500" dirty="0">
                <a:solidFill>
                  <a:srgbClr val="E2E6E9"/>
                </a:solidFill>
                <a:latin typeface="Merriweather" pitchFamily="34" charset="0"/>
                <a:ea typeface="Merriweather" pitchFamily="34" charset="-122"/>
                <a:cs typeface="Merriweather" pitchFamily="34" charset="-120"/>
              </a:rPr>
              <a:t>Sessions with industry professionals for specialized insights.</a:t>
            </a:r>
            <a:endParaRPr lang="en-US" sz="1500" dirty="0"/>
          </a:p>
        </p:txBody>
      </p:sp>
      <p:grpSp>
        <p:nvGrpSpPr>
          <p:cNvPr id="17" name="Group 16">
            <a:extLst>
              <a:ext uri="{FF2B5EF4-FFF2-40B4-BE49-F238E27FC236}">
                <a16:creationId xmlns:a16="http://schemas.microsoft.com/office/drawing/2014/main" id="{7568E3DF-DBF3-BA4B-ACD0-6F6494E78153}"/>
              </a:ext>
            </a:extLst>
          </p:cNvPr>
          <p:cNvGrpSpPr/>
          <p:nvPr/>
        </p:nvGrpSpPr>
        <p:grpSpPr>
          <a:xfrm>
            <a:off x="12684034" y="7471953"/>
            <a:ext cx="1828800" cy="653143"/>
            <a:chOff x="12242800" y="7240429"/>
            <a:chExt cx="2270034" cy="884668"/>
          </a:xfrm>
        </p:grpSpPr>
        <p:sp>
          <p:nvSpPr>
            <p:cNvPr id="18" name="TextBox 17">
              <a:extLst>
                <a:ext uri="{FF2B5EF4-FFF2-40B4-BE49-F238E27FC236}">
                  <a16:creationId xmlns:a16="http://schemas.microsoft.com/office/drawing/2014/main" id="{9E2ADA92-3BE6-6B46-BDAE-5BFA5AE70E77}"/>
                </a:ext>
              </a:extLst>
            </p:cNvPr>
            <p:cNvSpPr txBox="1"/>
            <p:nvPr/>
          </p:nvSpPr>
          <p:spPr>
            <a:xfrm>
              <a:off x="12242800" y="7240429"/>
              <a:ext cx="2270034" cy="884668"/>
            </a:xfrm>
            <a:prstGeom prst="rect">
              <a:avLst/>
            </a:prstGeom>
            <a:solidFill>
              <a:schemeClr val="accent2">
                <a:lumMod val="60000"/>
                <a:lumOff val="40000"/>
              </a:schemeClr>
            </a:solidFill>
          </p:spPr>
          <p:txBody>
            <a:bodyPr wrap="square" rtlCol="0">
              <a:spAutoFit/>
            </a:bodyPr>
            <a:lstStyle/>
            <a:p>
              <a:endParaRPr lang="en-US" dirty="0"/>
            </a:p>
          </p:txBody>
        </p:sp>
        <p:pic>
          <p:nvPicPr>
            <p:cNvPr id="19" name="Picture 18" descr="dva logo.png">
              <a:extLst>
                <a:ext uri="{FF2B5EF4-FFF2-40B4-BE49-F238E27FC236}">
                  <a16:creationId xmlns:a16="http://schemas.microsoft.com/office/drawing/2014/main" id="{C14C9403-5636-7F4E-A7C1-344913E6E24C}"/>
                </a:ext>
              </a:extLst>
            </p:cNvPr>
            <p:cNvPicPr>
              <a:picLocks noChangeAspect="1"/>
            </p:cNvPicPr>
            <p:nvPr/>
          </p:nvPicPr>
          <p:blipFill>
            <a:blip r:embed="rId7"/>
            <a:stretch>
              <a:fillRect/>
            </a:stretch>
          </p:blipFill>
          <p:spPr>
            <a:xfrm>
              <a:off x="12496800" y="7272616"/>
              <a:ext cx="1752600" cy="749540"/>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1692</Words>
  <Application>Microsoft Macintosh PowerPoint</Application>
  <PresentationFormat>Custom</PresentationFormat>
  <Paragraphs>124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Times New Roman</vt:lpstr>
      <vt:lpstr>Merriweather</vt:lpstr>
      <vt:lpstr>Calibri</vt:lpstr>
      <vt:lpstr>Arial</vt:lpstr>
      <vt:lpstr>Merriweather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Sunanda Jha</cp:lastModifiedBy>
  <cp:revision>3</cp:revision>
  <dcterms:created xsi:type="dcterms:W3CDTF">2024-11-06T07:24:34Z</dcterms:created>
  <dcterms:modified xsi:type="dcterms:W3CDTF">2024-11-06T08:04:23Z</dcterms:modified>
</cp:coreProperties>
</file>